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9" r:id="rId2"/>
    <p:sldId id="310" r:id="rId3"/>
    <p:sldId id="309" r:id="rId4"/>
    <p:sldId id="260" r:id="rId5"/>
    <p:sldId id="261" r:id="rId6"/>
    <p:sldId id="262" r:id="rId7"/>
    <p:sldId id="307" r:id="rId8"/>
    <p:sldId id="263" r:id="rId9"/>
    <p:sldId id="264" r:id="rId10"/>
    <p:sldId id="266" r:id="rId11"/>
    <p:sldId id="267" r:id="rId12"/>
    <p:sldId id="268" r:id="rId13"/>
    <p:sldId id="270" r:id="rId14"/>
    <p:sldId id="271" r:id="rId15"/>
    <p:sldId id="272" r:id="rId16"/>
    <p:sldId id="31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9" r:id="rId32"/>
    <p:sldId id="290" r:id="rId33"/>
    <p:sldId id="292" r:id="rId34"/>
    <p:sldId id="293" r:id="rId35"/>
    <p:sldId id="294" r:id="rId36"/>
    <p:sldId id="295" r:id="rId37"/>
    <p:sldId id="296" r:id="rId38"/>
    <p:sldId id="298" r:id="rId39"/>
    <p:sldId id="300" r:id="rId40"/>
    <p:sldId id="301" r:id="rId41"/>
    <p:sldId id="302" r:id="rId42"/>
    <p:sldId id="303" r:id="rId43"/>
    <p:sldId id="304" r:id="rId44"/>
    <p:sldId id="305" r:id="rId45"/>
    <p:sldId id="311" r:id="rId46"/>
    <p:sldId id="31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BE5"/>
    <a:srgbClr val="002C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7" autoAdjust="0"/>
    <p:restoredTop sz="94800" autoAdjust="0"/>
  </p:normalViewPr>
  <p:slideViewPr>
    <p:cSldViewPr snapToGrid="0" snapToObjects="1" showGuides="1">
      <p:cViewPr varScale="1">
        <p:scale>
          <a:sx n="117" d="100"/>
          <a:sy n="117" d="100"/>
        </p:scale>
        <p:origin x="-1464" y="-102"/>
      </p:cViewPr>
      <p:guideLst>
        <p:guide orient="horz" pos="4207"/>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20A3A-95DB-4884-9B6E-19C5D58EE751}" type="datetimeFigureOut">
              <a:rPr lang="en-US" smtClean="0"/>
              <a:t>10/9/2017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E22A4B-C334-4D04-AB3A-4DE94763F3D9}" type="slidenum">
              <a:rPr lang="en-US" smtClean="0"/>
              <a:t>‹#›</a:t>
            </a:fld>
            <a:endParaRPr lang="en-US"/>
          </a:p>
        </p:txBody>
      </p:sp>
    </p:spTree>
    <p:extLst>
      <p:ext uri="{BB962C8B-B14F-4D97-AF65-F5344CB8AC3E}">
        <p14:creationId xmlns:p14="http://schemas.microsoft.com/office/powerpoint/2010/main" val="161918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0626"/>
            <a:fld id="{7575525C-054F-4C50-9667-B8F0A8CE4329}" type="slidenum">
              <a:rPr lang="en-US" smtClean="0"/>
              <a:pPr defTabSz="910626"/>
              <a:t>2</a:t>
            </a:fld>
            <a:endParaRPr lang="en-US" dirty="0" smtClean="0"/>
          </a:p>
        </p:txBody>
      </p:sp>
      <p:sp>
        <p:nvSpPr>
          <p:cNvPr id="122883" name="Rectangle 2"/>
          <p:cNvSpPr>
            <a:spLocks noGrp="1" noRot="1" noChangeAspect="1" noChangeArrowheads="1" noTextEdit="1"/>
          </p:cNvSpPr>
          <p:nvPr>
            <p:ph type="sldImg"/>
          </p:nvPr>
        </p:nvSpPr>
        <p:spPr>
          <a:xfrm>
            <a:off x="1143000" y="684213"/>
            <a:ext cx="4573588" cy="3430587"/>
          </a:xfrm>
          <a:ln/>
        </p:spPr>
      </p:sp>
      <p:sp>
        <p:nvSpPr>
          <p:cNvPr id="122884" name="Rectangle 3"/>
          <p:cNvSpPr>
            <a:spLocks noGrp="1" noChangeArrowheads="1"/>
          </p:cNvSpPr>
          <p:nvPr>
            <p:ph type="body" idx="1"/>
          </p:nvPr>
        </p:nvSpPr>
        <p:spPr>
          <a:xfrm>
            <a:off x="915989" y="4340357"/>
            <a:ext cx="5026025" cy="4117409"/>
          </a:xfrm>
          <a:noFill/>
          <a:ln w="9525"/>
        </p:spPr>
        <p:txBody>
          <a:bodyPr/>
          <a:lstStyle/>
          <a:p>
            <a:r>
              <a:rPr lang="en-US" dirty="0" smtClean="0"/>
              <a:t>Emphasize</a:t>
            </a:r>
            <a:r>
              <a:rPr lang="en-US" baseline="0" dirty="0" smtClean="0"/>
              <a:t> that not all information is covered in detail. </a:t>
            </a:r>
          </a:p>
          <a:p>
            <a:r>
              <a:rPr lang="en-US" baseline="0" dirty="0" smtClean="0"/>
              <a:t>It is important that the employees supervisor and or manager do a  follow-up with the needed details and or specifics related to the job and tasks at hand.</a:t>
            </a:r>
            <a:endParaRPr lang="en-US" dirty="0" smtClean="0"/>
          </a:p>
          <a:p>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defTabSz="910626"/>
            <a:fld id="{FCCD01A1-78D9-4259-8FD2-8C4FA3EA5335}" type="slidenum">
              <a:rPr lang="en-US" smtClean="0"/>
              <a:pPr defTabSz="910626"/>
              <a:t>3</a:t>
            </a:fld>
            <a:endParaRPr lang="en-US" dirty="0" smtClean="0"/>
          </a:p>
        </p:txBody>
      </p:sp>
      <p:sp>
        <p:nvSpPr>
          <p:cNvPr id="123907" name="Rectangle 2"/>
          <p:cNvSpPr>
            <a:spLocks noGrp="1" noRot="1" noChangeAspect="1" noChangeArrowheads="1" noTextEdit="1"/>
          </p:cNvSpPr>
          <p:nvPr>
            <p:ph type="sldImg"/>
          </p:nvPr>
        </p:nvSpPr>
        <p:spPr>
          <a:xfrm>
            <a:off x="1154113" y="693738"/>
            <a:ext cx="4554537" cy="3416300"/>
          </a:xfrm>
          <a:ln/>
        </p:spPr>
      </p:sp>
      <p:sp>
        <p:nvSpPr>
          <p:cNvPr id="123908" name="Rectangle 3"/>
          <p:cNvSpPr>
            <a:spLocks noGrp="1" noChangeArrowheads="1"/>
          </p:cNvSpPr>
          <p:nvPr>
            <p:ph type="body" idx="1"/>
          </p:nvPr>
        </p:nvSpPr>
        <p:spPr>
          <a:xfrm>
            <a:off x="915989" y="4340357"/>
            <a:ext cx="5026025" cy="4117409"/>
          </a:xfrm>
          <a:noFill/>
          <a:ln w="9525"/>
        </p:spPr>
        <p:txBody>
          <a:bodyPr lIns="90043" tIns="45020" rIns="90043" bIns="45020"/>
          <a:lstStyle/>
          <a:p>
            <a:r>
              <a:rPr lang="en-US" sz="1700" dirty="0">
                <a:solidFill>
                  <a:schemeClr val="hlink"/>
                </a:solidFill>
              </a:rPr>
              <a:t>Take the time to understand and educate yourself in area hazards and tasks.</a:t>
            </a:r>
          </a:p>
          <a:p>
            <a:r>
              <a:rPr lang="en-US" sz="1700" dirty="0">
                <a:solidFill>
                  <a:schemeClr val="hlink"/>
                </a:solidFill>
              </a:rPr>
              <a:t>Responsibility should not just be limited to oneself but to assist and communicate to others if there are hazards and concerns in the area.</a:t>
            </a:r>
            <a:endParaRPr lang="en-US" sz="1600" dirty="0">
              <a:solidFill>
                <a:schemeClr val="hlink"/>
              </a:solidFill>
            </a:endParaRPr>
          </a:p>
          <a:p>
            <a:r>
              <a:rPr lang="en-US" sz="1700" b="1" u="sng" dirty="0">
                <a:solidFill>
                  <a:schemeClr val="hlink"/>
                </a:solidFill>
              </a:rPr>
              <a:t>Instructors Notes</a:t>
            </a:r>
            <a:endParaRPr lang="en-US" sz="1700" dirty="0"/>
          </a:p>
          <a:p>
            <a:r>
              <a:rPr lang="en-US" sz="1700" b="1" dirty="0">
                <a:solidFill>
                  <a:srgbClr val="9933FF"/>
                </a:solidFill>
              </a:rPr>
              <a:t>Objective: All employees need to work together to achieve this objective</a:t>
            </a:r>
          </a:p>
          <a:p>
            <a:endParaRPr lang="en-US" sz="1700" b="1" dirty="0">
              <a:solidFill>
                <a:srgbClr val="9933FF"/>
              </a:solidFill>
            </a:endParaRPr>
          </a:p>
          <a:p>
            <a:endParaRPr lang="en-US" sz="1700" dirty="0"/>
          </a:p>
          <a:p>
            <a:endParaRPr lang="en-US" sz="1700" dirty="0"/>
          </a:p>
          <a:p>
            <a:endParaRPr lang="en-US" sz="1700" dirty="0"/>
          </a:p>
          <a:p>
            <a:endParaRPr lang="en-US" sz="17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2C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73"/>
              </a:solidFill>
            </a:endParaRPr>
          </a:p>
        </p:txBody>
      </p:sp>
      <p:pic>
        <p:nvPicPr>
          <p:cNvPr id="8" name="Picture 7" descr="SUNYPI_sealShield_white.png"/>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2594242" y="227475"/>
            <a:ext cx="6858000" cy="6858000"/>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lgn="ctr">
              <a:defRPr sz="4300" baseline="0">
                <a:solidFill>
                  <a:schemeClr val="bg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371600" y="3886200"/>
            <a:ext cx="6400800" cy="1752600"/>
          </a:xfrm>
        </p:spPr>
        <p:txBody>
          <a:bodyPr>
            <a:normAutofit/>
          </a:bodyPr>
          <a:lstStyle>
            <a:lvl1pPr marL="0" indent="0" algn="ctr">
              <a:buNone/>
              <a:defRPr sz="2800" i="1">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014" y="254682"/>
            <a:ext cx="4138164" cy="561411"/>
          </a:xfrm>
          <a:prstGeom prst="rect">
            <a:avLst/>
          </a:prstGeom>
        </p:spPr>
      </p:pic>
    </p:spTree>
    <p:extLst>
      <p:ext uri="{BB962C8B-B14F-4D97-AF65-F5344CB8AC3E}">
        <p14:creationId xmlns:p14="http://schemas.microsoft.com/office/powerpoint/2010/main" val="239057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500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95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Tree>
    <p:extLst>
      <p:ext uri="{BB962C8B-B14F-4D97-AF65-F5344CB8AC3E}">
        <p14:creationId xmlns:p14="http://schemas.microsoft.com/office/powerpoint/2010/main" val="159404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1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a:xfrm>
            <a:off x="6586536" y="612648"/>
            <a:ext cx="957264" cy="457200"/>
          </a:xfrm>
          <a:prstGeom prst="rect">
            <a:avLst/>
          </a:prstGeom>
        </p:spPr>
        <p:txBody>
          <a:bodyPr rtlCol="0"/>
          <a:lstStyle/>
          <a:p>
            <a:fld id="{1D8BD707-D9CF-40AE-B4C6-C98DA3205C09}" type="datetimeFigureOut">
              <a:rPr lang="en-US" smtClean="0"/>
              <a:pPr/>
              <a:t>10/9/2017</a:t>
            </a:fld>
            <a:endParaRPr lang="en-US"/>
          </a:p>
        </p:txBody>
      </p:sp>
      <p:sp>
        <p:nvSpPr>
          <p:cNvPr id="27" name="Slide Number Placeholder 26"/>
          <p:cNvSpPr>
            <a:spLocks noGrp="1"/>
          </p:cNvSpPr>
          <p:nvPr>
            <p:ph type="sldNum" sz="quarter" idx="11"/>
          </p:nvPr>
        </p:nvSpPr>
        <p:spPr>
          <a:xfrm>
            <a:off x="8174736" y="2272"/>
            <a:ext cx="762000" cy="365760"/>
          </a:xfrm>
          <a:prstGeom prst="rect">
            <a:avLst/>
          </a:prstGeom>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a:xfrm>
            <a:off x="5257800" y="612648"/>
            <a:ext cx="1325880" cy="457200"/>
          </a:xfrm>
          <a:prstGeom prst="rect">
            <a:avLst/>
          </a:prstGeom>
        </p:spPr>
        <p:txBody>
          <a:bodyPr rtlCol="0"/>
          <a:lstStyle/>
          <a:p>
            <a:endParaRPr lang="en-US"/>
          </a:p>
        </p:txBody>
      </p:sp>
    </p:spTree>
    <p:extLst>
      <p:ext uri="{BB962C8B-B14F-4D97-AF65-F5344CB8AC3E}">
        <p14:creationId xmlns:p14="http://schemas.microsoft.com/office/powerpoint/2010/main" val="63980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7108"/>
            <a:ext cx="8229600" cy="518905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9144000" cy="718531"/>
          </a:xfrm>
          <a:prstGeom prst="rect">
            <a:avLst/>
          </a:prstGeom>
          <a:solidFill>
            <a:srgbClr val="00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6348" y="157120"/>
            <a:ext cx="3150582" cy="427429"/>
          </a:xfrm>
          <a:prstGeom prst="rect">
            <a:avLst/>
          </a:prstGeom>
        </p:spPr>
      </p:pic>
      <p:sp>
        <p:nvSpPr>
          <p:cNvPr id="2" name="Title Placeholder 1"/>
          <p:cNvSpPr>
            <a:spLocks noGrp="1"/>
          </p:cNvSpPr>
          <p:nvPr>
            <p:ph type="title"/>
          </p:nvPr>
        </p:nvSpPr>
        <p:spPr>
          <a:xfrm>
            <a:off x="3476969" y="73982"/>
            <a:ext cx="5610005" cy="598022"/>
          </a:xfrm>
          <a:prstGeom prst="rect">
            <a:avLst/>
          </a:prstGeom>
          <a:ln>
            <a:noFill/>
          </a:ln>
        </p:spPr>
        <p:txBody>
          <a:bodyPr vert="horz" lIns="91440" tIns="45720" rIns="91440" bIns="45720" rtlCol="0" anchor="ctr">
            <a:noAutofit/>
          </a:bodyPr>
          <a:lstStyle/>
          <a:p>
            <a:r>
              <a:rPr lang="en-US" dirty="0" smtClean="0"/>
              <a:t>SLIDE TITLE</a:t>
            </a:r>
            <a:endParaRPr lang="en-US" dirty="0"/>
          </a:p>
        </p:txBody>
      </p:sp>
      <p:sp>
        <p:nvSpPr>
          <p:cNvPr id="9" name="Rectangle 8"/>
          <p:cNvSpPr/>
          <p:nvPr userDrawn="1"/>
        </p:nvSpPr>
        <p:spPr>
          <a:xfrm>
            <a:off x="0" y="6498734"/>
            <a:ext cx="9144000" cy="359266"/>
          </a:xfrm>
          <a:prstGeom prst="rect">
            <a:avLst/>
          </a:prstGeom>
          <a:solidFill>
            <a:srgbClr val="00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UNYPOLYWEB.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23137" y="6595318"/>
            <a:ext cx="1642872" cy="170688"/>
          </a:xfrm>
          <a:prstGeom prst="rect">
            <a:avLst/>
          </a:prstGeom>
        </p:spPr>
      </p:pic>
      <p:pic>
        <p:nvPicPr>
          <p:cNvPr id="4" name="Picture 3" descr="CNSEWEB.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90814" y="6593887"/>
            <a:ext cx="1737360" cy="170688"/>
          </a:xfrm>
          <a:prstGeom prst="rect">
            <a:avLst/>
          </a:prstGeom>
        </p:spPr>
      </p:pic>
      <p:sp>
        <p:nvSpPr>
          <p:cNvPr id="5" name="Oval 4"/>
          <p:cNvSpPr>
            <a:spLocks noChangeAspect="1"/>
          </p:cNvSpPr>
          <p:nvPr userDrawn="1"/>
        </p:nvSpPr>
        <p:spPr>
          <a:xfrm>
            <a:off x="4551246" y="6659019"/>
            <a:ext cx="45719" cy="457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28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r" defTabSz="457200" rtl="0" eaLnBrk="1" latinLnBrk="0" hangingPunct="1">
        <a:spcBef>
          <a:spcPct val="0"/>
        </a:spcBef>
        <a:buNone/>
        <a:defRPr sz="2800" kern="1200" baseline="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6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2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sunypolyehs@sunypoly.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nap.edu/12654"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1"/>
            <a:ext cx="8458200" cy="1738312"/>
          </a:xfrm>
        </p:spPr>
        <p:txBody>
          <a:bodyPr/>
          <a:lstStyle/>
          <a:p>
            <a:r>
              <a:rPr lang="en-US" dirty="0" smtClean="0"/>
              <a:t>Laboratory Safety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1274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387" y="148125"/>
            <a:ext cx="5891613" cy="757729"/>
          </a:xfrm>
        </p:spPr>
        <p:txBody>
          <a:bodyPr>
            <a:normAutofit/>
          </a:bodyPr>
          <a:lstStyle/>
          <a:p>
            <a:r>
              <a:rPr lang="en-US" b="1" dirty="0"/>
              <a:t>Good Laboratory </a:t>
            </a:r>
            <a:r>
              <a:rPr lang="en-US" b="1" dirty="0" smtClean="0"/>
              <a:t>Practice</a:t>
            </a:r>
            <a:endParaRPr lang="en-US" dirty="0"/>
          </a:p>
        </p:txBody>
      </p:sp>
      <p:sp>
        <p:nvSpPr>
          <p:cNvPr id="3" name="Content Placeholder 2"/>
          <p:cNvSpPr>
            <a:spLocks noGrp="1"/>
          </p:cNvSpPr>
          <p:nvPr>
            <p:ph idx="1"/>
          </p:nvPr>
        </p:nvSpPr>
        <p:spPr>
          <a:xfrm>
            <a:off x="228600" y="905854"/>
            <a:ext cx="8458200" cy="5437945"/>
          </a:xfrm>
        </p:spPr>
        <p:txBody>
          <a:bodyPr>
            <a:normAutofit fontScale="92500" lnSpcReduction="20000"/>
          </a:bodyPr>
          <a:lstStyle/>
          <a:p>
            <a:pPr marL="0" indent="0">
              <a:buNone/>
            </a:pPr>
            <a:r>
              <a:rPr lang="en-US" b="1" u="sng" dirty="0" smtClean="0"/>
              <a:t>Engineering Controls</a:t>
            </a:r>
            <a:r>
              <a:rPr lang="en-US" b="1" dirty="0" smtClean="0"/>
              <a:t>:   </a:t>
            </a:r>
            <a:r>
              <a:rPr lang="en-US" dirty="0" smtClean="0"/>
              <a:t>Chemical Fume Hoods</a:t>
            </a:r>
          </a:p>
          <a:p>
            <a:r>
              <a:rPr lang="en-US" dirty="0" smtClean="0"/>
              <a:t>Use for handling hazardous chemicals</a:t>
            </a:r>
          </a:p>
          <a:p>
            <a:r>
              <a:rPr lang="en-US" dirty="0" smtClean="0"/>
              <a:t>Check that it has a current annual air flow test label</a:t>
            </a:r>
          </a:p>
          <a:p>
            <a:r>
              <a:rPr lang="en-US" dirty="0" smtClean="0"/>
              <a:t>Work at least 6” in from the edge of the hood</a:t>
            </a:r>
          </a:p>
          <a:p>
            <a:r>
              <a:rPr lang="en-US" dirty="0" smtClean="0"/>
              <a:t>Keep head/body outside of hood</a:t>
            </a:r>
          </a:p>
          <a:p>
            <a:r>
              <a:rPr lang="en-US" dirty="0" smtClean="0"/>
              <a:t>Lower sash when working in hood; keep down throughout work</a:t>
            </a:r>
          </a:p>
          <a:p>
            <a:r>
              <a:rPr lang="en-US" dirty="0" smtClean="0"/>
              <a:t>Do not clutter</a:t>
            </a:r>
          </a:p>
          <a:p>
            <a:r>
              <a:rPr lang="en-US" dirty="0" smtClean="0"/>
              <a:t>When used correctly and </a:t>
            </a:r>
          </a:p>
          <a:p>
            <a:pPr marL="0" indent="0">
              <a:buNone/>
            </a:pPr>
            <a:r>
              <a:rPr lang="en-US" dirty="0"/>
              <a:t>	</a:t>
            </a:r>
            <a:r>
              <a:rPr lang="en-US" dirty="0" smtClean="0"/>
              <a:t>maintained, excellent control for </a:t>
            </a:r>
          </a:p>
          <a:p>
            <a:pPr marL="0" indent="0">
              <a:buNone/>
            </a:pPr>
            <a:r>
              <a:rPr lang="en-US" dirty="0"/>
              <a:t>	</a:t>
            </a:r>
            <a:r>
              <a:rPr lang="en-US" dirty="0" smtClean="0"/>
              <a:t>removing hazardous air </a:t>
            </a:r>
          </a:p>
          <a:p>
            <a:pPr marL="0" indent="0">
              <a:buNone/>
            </a:pPr>
            <a:r>
              <a:rPr lang="en-US" dirty="0"/>
              <a:t>	</a:t>
            </a:r>
            <a:r>
              <a:rPr lang="en-US" dirty="0" smtClean="0"/>
              <a:t>contaminants.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221" y="3771841"/>
            <a:ext cx="3015301"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26779" y="4355577"/>
            <a:ext cx="1828800" cy="369332"/>
          </a:xfrm>
          <a:prstGeom prst="rect">
            <a:avLst/>
          </a:prstGeom>
          <a:noFill/>
        </p:spPr>
        <p:txBody>
          <a:bodyPr wrap="square" rtlCol="0">
            <a:spAutoFit/>
          </a:bodyPr>
          <a:lstStyle/>
          <a:p>
            <a:r>
              <a:rPr lang="en-US" dirty="0" smtClean="0">
                <a:solidFill>
                  <a:srgbClr val="FF0000"/>
                </a:solidFill>
              </a:rPr>
              <a:t>Bad Hood!</a:t>
            </a:r>
            <a:endParaRPr lang="en-US" dirty="0">
              <a:solidFill>
                <a:srgbClr val="FF0000"/>
              </a:solidFill>
            </a:endParaRPr>
          </a:p>
        </p:txBody>
      </p:sp>
    </p:spTree>
    <p:extLst>
      <p:ext uri="{BB962C8B-B14F-4D97-AF65-F5344CB8AC3E}">
        <p14:creationId xmlns:p14="http://schemas.microsoft.com/office/powerpoint/2010/main" val="1237735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244" y="76200"/>
            <a:ext cx="4815555" cy="812563"/>
          </a:xfrm>
        </p:spPr>
        <p:txBody>
          <a:bodyPr>
            <a:normAutofit/>
          </a:bodyPr>
          <a:lstStyle/>
          <a:p>
            <a:r>
              <a:rPr lang="en-US" b="1" dirty="0"/>
              <a:t>Good Laboratory </a:t>
            </a:r>
            <a:r>
              <a:rPr lang="en-US" b="1" dirty="0" smtClean="0"/>
              <a:t>Practice</a:t>
            </a:r>
            <a:endParaRPr lang="en-US" sz="3600" dirty="0"/>
          </a:p>
        </p:txBody>
      </p:sp>
      <p:sp>
        <p:nvSpPr>
          <p:cNvPr id="3" name="Content Placeholder 2"/>
          <p:cNvSpPr>
            <a:spLocks noGrp="1"/>
          </p:cNvSpPr>
          <p:nvPr>
            <p:ph idx="1"/>
          </p:nvPr>
        </p:nvSpPr>
        <p:spPr>
          <a:xfrm>
            <a:off x="457200" y="999858"/>
            <a:ext cx="8229600" cy="5705742"/>
          </a:xfrm>
        </p:spPr>
        <p:txBody>
          <a:bodyPr>
            <a:normAutofit fontScale="77500" lnSpcReduction="20000"/>
          </a:bodyPr>
          <a:lstStyle/>
          <a:p>
            <a:pPr marL="0" indent="0">
              <a:buNone/>
            </a:pPr>
            <a:r>
              <a:rPr lang="en-US" sz="3500" b="1" u="sng" dirty="0" smtClean="0"/>
              <a:t>Engineering Controls: </a:t>
            </a:r>
            <a:r>
              <a:rPr lang="en-US" dirty="0" smtClean="0"/>
              <a:t>Other Controls </a:t>
            </a:r>
          </a:p>
          <a:p>
            <a:r>
              <a:rPr lang="en-US" dirty="0" smtClean="0"/>
              <a:t>Biological Safety Cabinet (BSC) </a:t>
            </a:r>
          </a:p>
          <a:p>
            <a:pPr lvl="1"/>
            <a:r>
              <a:rPr lang="en-US" dirty="0" smtClean="0"/>
              <a:t>Sterile environment for biologicals, not for chemicals</a:t>
            </a:r>
          </a:p>
          <a:p>
            <a:pPr lvl="1"/>
            <a:r>
              <a:rPr lang="en-US" dirty="0" smtClean="0"/>
              <a:t>Filters air, not for volatile chemicals</a:t>
            </a:r>
          </a:p>
          <a:p>
            <a:r>
              <a:rPr lang="en-US" dirty="0" smtClean="0"/>
              <a:t>Gas Cabinet </a:t>
            </a:r>
          </a:p>
          <a:p>
            <a:pPr lvl="1"/>
            <a:r>
              <a:rPr lang="en-US" dirty="0" smtClean="0"/>
              <a:t>Ventilated enclosure for hazardous compressed gases</a:t>
            </a:r>
          </a:p>
          <a:p>
            <a:r>
              <a:rPr lang="en-US" dirty="0" smtClean="0"/>
              <a:t>Glovebox or Glovebag </a:t>
            </a:r>
          </a:p>
          <a:p>
            <a:pPr lvl="1"/>
            <a:r>
              <a:rPr lang="en-US" dirty="0" smtClean="0"/>
              <a:t>Inert environment for pyrophoric or water reactive chemicals</a:t>
            </a:r>
          </a:p>
          <a:p>
            <a:r>
              <a:rPr lang="en-US" dirty="0" smtClean="0"/>
              <a:t>Inerting atmospheres </a:t>
            </a:r>
          </a:p>
          <a:p>
            <a:pPr lvl="1"/>
            <a:r>
              <a:rPr lang="en-US" dirty="0" smtClean="0"/>
              <a:t>For pyrophoric or water reactive chemicals </a:t>
            </a:r>
          </a:p>
          <a:p>
            <a:r>
              <a:rPr lang="en-US" dirty="0" smtClean="0"/>
              <a:t>Interlocks</a:t>
            </a:r>
          </a:p>
          <a:p>
            <a:r>
              <a:rPr lang="en-US" dirty="0" smtClean="0"/>
              <a:t>Face shield, goggles</a:t>
            </a:r>
          </a:p>
          <a:p>
            <a:pPr marL="0" indent="0" algn="ctr">
              <a:buNone/>
            </a:pPr>
            <a:endParaRPr lang="en-US" sz="1800" dirty="0"/>
          </a:p>
          <a:p>
            <a:pPr marL="0" indent="0" algn="ctr">
              <a:buNone/>
            </a:pPr>
            <a:r>
              <a:rPr lang="en-US" dirty="0" smtClean="0"/>
              <a:t>All of these work by keeping a barrier between you and the hazardous material!</a:t>
            </a:r>
            <a:endParaRPr lang="en-US" dirty="0"/>
          </a:p>
        </p:txBody>
      </p:sp>
    </p:spTree>
    <p:extLst>
      <p:ext uri="{BB962C8B-B14F-4D97-AF65-F5344CB8AC3E}">
        <p14:creationId xmlns:p14="http://schemas.microsoft.com/office/powerpoint/2010/main" val="2332930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46" r="4975"/>
          <a:stretch/>
        </p:blipFill>
        <p:spPr bwMode="auto">
          <a:xfrm>
            <a:off x="6335486" y="2072755"/>
            <a:ext cx="2108718"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067798" y="114300"/>
            <a:ext cx="4695202" cy="1143000"/>
          </a:xfrm>
        </p:spPr>
        <p:txBody>
          <a:bodyPr>
            <a:normAutofit/>
          </a:bodyPr>
          <a:lstStyle/>
          <a:p>
            <a:r>
              <a:rPr lang="en-US" b="1" dirty="0" smtClean="0"/>
              <a:t>Good </a:t>
            </a:r>
            <a:r>
              <a:rPr lang="en-US" b="1" dirty="0"/>
              <a:t>Laboratory </a:t>
            </a:r>
            <a:r>
              <a:rPr lang="en-US" b="1" dirty="0" smtClean="0"/>
              <a:t>Practice</a:t>
            </a:r>
            <a:r>
              <a:rPr lang="en-US" sz="4000" dirty="0"/>
              <a:t/>
            </a:r>
            <a:br>
              <a:rPr lang="en-US" sz="4000" dirty="0"/>
            </a:br>
            <a:endParaRPr lang="en-US" sz="4000" dirty="0"/>
          </a:p>
        </p:txBody>
      </p:sp>
      <p:sp>
        <p:nvSpPr>
          <p:cNvPr id="3" name="Content Placeholder 2"/>
          <p:cNvSpPr>
            <a:spLocks noGrp="1"/>
          </p:cNvSpPr>
          <p:nvPr>
            <p:ph idx="1"/>
          </p:nvPr>
        </p:nvSpPr>
        <p:spPr>
          <a:xfrm>
            <a:off x="228600" y="803305"/>
            <a:ext cx="8458200" cy="5771231"/>
          </a:xfrm>
        </p:spPr>
        <p:txBody>
          <a:bodyPr>
            <a:normAutofit fontScale="92500" lnSpcReduction="10000"/>
          </a:bodyPr>
          <a:lstStyle/>
          <a:p>
            <a:pPr marL="0" indent="0">
              <a:buNone/>
            </a:pPr>
            <a:r>
              <a:rPr lang="en-US" sz="3200" b="1" u="sng" dirty="0" smtClean="0"/>
              <a:t>Storage of Chemicals: </a:t>
            </a:r>
          </a:p>
          <a:p>
            <a:r>
              <a:rPr lang="en-US" dirty="0" smtClean="0"/>
              <a:t>Use the least hazardous material possible</a:t>
            </a:r>
          </a:p>
          <a:p>
            <a:r>
              <a:rPr lang="en-US" dirty="0" smtClean="0"/>
              <a:t>Do not stockpile chemicals, use </a:t>
            </a:r>
          </a:p>
          <a:p>
            <a:pPr marL="0" indent="0">
              <a:buNone/>
            </a:pPr>
            <a:r>
              <a:rPr lang="en-US" dirty="0"/>
              <a:t>	</a:t>
            </a:r>
            <a:r>
              <a:rPr lang="en-US" dirty="0" smtClean="0"/>
              <a:t>small quantities</a:t>
            </a:r>
          </a:p>
          <a:p>
            <a:r>
              <a:rPr lang="en-US" dirty="0" smtClean="0"/>
              <a:t>Keep closed/covered when not in </a:t>
            </a:r>
          </a:p>
          <a:p>
            <a:pPr marL="0" indent="0">
              <a:buNone/>
            </a:pPr>
            <a:r>
              <a:rPr lang="en-US" dirty="0"/>
              <a:t>	</a:t>
            </a:r>
            <a:r>
              <a:rPr lang="en-US" dirty="0" smtClean="0"/>
              <a:t>use</a:t>
            </a:r>
          </a:p>
          <a:p>
            <a:r>
              <a:rPr lang="en-US" dirty="0" smtClean="0"/>
              <a:t>Proper storage of chemicals </a:t>
            </a:r>
          </a:p>
          <a:p>
            <a:pPr lvl="1"/>
            <a:r>
              <a:rPr lang="en-US" dirty="0" smtClean="0"/>
              <a:t>Store (and segregate) by hazard classification</a:t>
            </a:r>
          </a:p>
          <a:p>
            <a:pPr lvl="2"/>
            <a:r>
              <a:rPr lang="en-US" b="1" dirty="0" smtClean="0"/>
              <a:t>Flammables:</a:t>
            </a:r>
            <a:r>
              <a:rPr lang="en-US" dirty="0" smtClean="0"/>
              <a:t> Flammable Storage cabinet or fridge</a:t>
            </a:r>
            <a:endParaRPr lang="en-US" dirty="0"/>
          </a:p>
          <a:p>
            <a:pPr lvl="2"/>
            <a:r>
              <a:rPr lang="en-US" b="1" dirty="0" smtClean="0"/>
              <a:t>Corrosives</a:t>
            </a:r>
            <a:r>
              <a:rPr lang="en-US" dirty="0" smtClean="0"/>
              <a:t> – Acid/Base Storage cabinet</a:t>
            </a:r>
            <a:endParaRPr lang="en-US" dirty="0"/>
          </a:p>
          <a:p>
            <a:pPr lvl="2"/>
            <a:r>
              <a:rPr lang="en-US" b="1" dirty="0" smtClean="0"/>
              <a:t>Oxidizers </a:t>
            </a:r>
            <a:r>
              <a:rPr lang="en-US" dirty="0" smtClean="0"/>
              <a:t>– away from flammables</a:t>
            </a:r>
          </a:p>
          <a:p>
            <a:pPr lvl="2"/>
            <a:r>
              <a:rPr lang="en-US" i="1" dirty="0" smtClean="0"/>
              <a:t>Check SDS for storage requirements, i.e. temperature, light </a:t>
            </a:r>
          </a:p>
          <a:p>
            <a:pPr lvl="1"/>
            <a:r>
              <a:rPr lang="en-US" dirty="0" smtClean="0"/>
              <a:t>1</a:t>
            </a:r>
            <a:r>
              <a:rPr lang="en-US" baseline="30000" dirty="0" smtClean="0"/>
              <a:t>st</a:t>
            </a:r>
            <a:r>
              <a:rPr lang="en-US" dirty="0" smtClean="0"/>
              <a:t> in 1</a:t>
            </a:r>
            <a:r>
              <a:rPr lang="en-US" baseline="30000" dirty="0" smtClean="0"/>
              <a:t>st</a:t>
            </a:r>
            <a:r>
              <a:rPr lang="en-US" dirty="0" smtClean="0"/>
              <a:t> out – use oldest chemicals first</a:t>
            </a:r>
          </a:p>
          <a:p>
            <a:pPr lvl="2"/>
            <a:endParaRPr lang="en-US" dirty="0" smtClean="0"/>
          </a:p>
        </p:txBody>
      </p:sp>
    </p:spTree>
    <p:extLst>
      <p:ext uri="{BB962C8B-B14F-4D97-AF65-F5344CB8AC3E}">
        <p14:creationId xmlns:p14="http://schemas.microsoft.com/office/powerpoint/2010/main" val="1960727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10783"/>
            <a:ext cx="8610600" cy="5763753"/>
          </a:xfrm>
        </p:spPr>
        <p:txBody>
          <a:bodyPr>
            <a:normAutofit lnSpcReduction="10000"/>
          </a:bodyPr>
          <a:lstStyle/>
          <a:p>
            <a:pPr marL="0" indent="0">
              <a:buNone/>
            </a:pPr>
            <a:r>
              <a:rPr lang="en-US" dirty="0" smtClean="0"/>
              <a:t>Transferring Chemicals: </a:t>
            </a:r>
          </a:p>
          <a:p>
            <a:r>
              <a:rPr lang="en-US" dirty="0"/>
              <a:t>Use appropriate PPE; </a:t>
            </a:r>
            <a:r>
              <a:rPr lang="en-US" dirty="0" smtClean="0"/>
              <a:t>Gloves</a:t>
            </a:r>
            <a:r>
              <a:rPr lang="en-US" dirty="0"/>
              <a:t>, safety glasses, arm guards, apron, </a:t>
            </a:r>
            <a:r>
              <a:rPr lang="en-US" dirty="0" smtClean="0"/>
              <a:t>face shield</a:t>
            </a:r>
          </a:p>
          <a:p>
            <a:r>
              <a:rPr lang="en-US" dirty="0" smtClean="0"/>
              <a:t>Use </a:t>
            </a:r>
            <a:r>
              <a:rPr lang="en-US" dirty="0"/>
              <a:t>local exhaust </a:t>
            </a:r>
            <a:r>
              <a:rPr lang="en-US" dirty="0" smtClean="0"/>
              <a:t>ventilation (hood, snorkel)</a:t>
            </a:r>
          </a:p>
          <a:p>
            <a:r>
              <a:rPr lang="en-US" dirty="0" smtClean="0"/>
              <a:t>Keep </a:t>
            </a:r>
            <a:r>
              <a:rPr lang="en-US" dirty="0"/>
              <a:t>away from </a:t>
            </a:r>
            <a:r>
              <a:rPr lang="en-US" dirty="0" smtClean="0"/>
              <a:t>ignition sources - </a:t>
            </a:r>
            <a:r>
              <a:rPr lang="en-US" dirty="0"/>
              <a:t>flammable </a:t>
            </a:r>
            <a:r>
              <a:rPr lang="en-US" dirty="0" smtClean="0"/>
              <a:t>substances</a:t>
            </a:r>
          </a:p>
          <a:p>
            <a:r>
              <a:rPr lang="en-US" dirty="0" smtClean="0"/>
              <a:t>If </a:t>
            </a:r>
            <a:r>
              <a:rPr lang="en-US" dirty="0"/>
              <a:t>mixing solutions- ensure that the chemicals are compatible and proper mixing protocols are </a:t>
            </a:r>
            <a:r>
              <a:rPr lang="en-US" dirty="0" smtClean="0"/>
              <a:t>established</a:t>
            </a:r>
          </a:p>
          <a:p>
            <a:pPr marL="0" indent="0">
              <a:buNone/>
            </a:pPr>
            <a:r>
              <a:rPr lang="en-US" dirty="0" smtClean="0"/>
              <a:t>Transporting Chemicals:</a:t>
            </a:r>
          </a:p>
          <a:p>
            <a:r>
              <a:rPr lang="en-US" dirty="0" smtClean="0"/>
              <a:t>Use cart and/or secondary </a:t>
            </a:r>
          </a:p>
          <a:p>
            <a:pPr marL="0" indent="0">
              <a:buNone/>
            </a:pPr>
            <a:r>
              <a:rPr lang="en-US" dirty="0"/>
              <a:t>	</a:t>
            </a:r>
            <a:r>
              <a:rPr lang="en-US" dirty="0" smtClean="0"/>
              <a:t>containment (bottle carriers)</a:t>
            </a:r>
          </a:p>
          <a:p>
            <a:endParaRPr lang="en-US" dirty="0"/>
          </a:p>
          <a:p>
            <a:pPr marL="0"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316" y="4237258"/>
            <a:ext cx="1919084"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939611" y="113233"/>
            <a:ext cx="4695202" cy="1143000"/>
          </a:xfrm>
          <a:prstGeom prst="rect">
            <a:avLst/>
          </a:prstGeom>
          <a:ln>
            <a:noFill/>
          </a:ln>
        </p:spPr>
        <p:txBody>
          <a:bodyPr vert="horz" lIns="91440" tIns="45720" rIns="91440" bIns="45720" rtlCol="0" anchor="ctr">
            <a:normAutofit/>
          </a:bodyPr>
          <a:lstStyle>
            <a:lvl1pPr algn="r" defTabSz="457200" rtl="0" eaLnBrk="1" latinLnBrk="0" hangingPunct="1">
              <a:spcBef>
                <a:spcPct val="0"/>
              </a:spcBef>
              <a:buNone/>
              <a:defRPr sz="2800" kern="1200" baseline="0">
                <a:solidFill>
                  <a:schemeClr val="bg1"/>
                </a:solidFill>
                <a:latin typeface="Helvetica"/>
                <a:ea typeface="+mj-ea"/>
                <a:cs typeface="Helvetica"/>
              </a:defRPr>
            </a:lvl1pPr>
          </a:lstStyle>
          <a:p>
            <a:r>
              <a:rPr lang="en-US" b="1" dirty="0" smtClean="0"/>
              <a:t>Good Laboratory Practice</a:t>
            </a:r>
            <a:r>
              <a:rPr lang="en-US" sz="4000" dirty="0" smtClean="0"/>
              <a:t/>
            </a:r>
            <a:br>
              <a:rPr lang="en-US" sz="4000" dirty="0" smtClean="0"/>
            </a:br>
            <a:endParaRPr lang="en-US" sz="4000" dirty="0"/>
          </a:p>
        </p:txBody>
      </p:sp>
    </p:spTree>
    <p:extLst>
      <p:ext uri="{BB962C8B-B14F-4D97-AF65-F5344CB8AC3E}">
        <p14:creationId xmlns:p14="http://schemas.microsoft.com/office/powerpoint/2010/main" val="624754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340" y="74933"/>
            <a:ext cx="4628260" cy="1066800"/>
          </a:xfrm>
        </p:spPr>
        <p:txBody>
          <a:bodyPr>
            <a:normAutofit/>
          </a:bodyPr>
          <a:lstStyle/>
          <a:p>
            <a:r>
              <a:rPr lang="en-US" b="1" dirty="0"/>
              <a:t>Good </a:t>
            </a:r>
            <a:r>
              <a:rPr lang="en-US" b="1" dirty="0" smtClean="0"/>
              <a:t>Laboratory Practice</a:t>
            </a:r>
            <a:r>
              <a:rPr lang="en-US" dirty="0" smtClean="0"/>
              <a:t/>
            </a:r>
            <a:br>
              <a:rPr lang="en-US" dirty="0" smtClean="0"/>
            </a:br>
            <a:r>
              <a:rPr lang="en-US" sz="3600" dirty="0" smtClean="0"/>
              <a:t>s</a:t>
            </a:r>
            <a:endParaRPr lang="en-US" dirty="0"/>
          </a:p>
        </p:txBody>
      </p:sp>
      <p:sp>
        <p:nvSpPr>
          <p:cNvPr id="3" name="Content Placeholder 2"/>
          <p:cNvSpPr>
            <a:spLocks noGrp="1"/>
          </p:cNvSpPr>
          <p:nvPr>
            <p:ph idx="1"/>
          </p:nvPr>
        </p:nvSpPr>
        <p:spPr>
          <a:xfrm>
            <a:off x="507130" y="937108"/>
            <a:ext cx="8229600" cy="5189055"/>
          </a:xfrm>
        </p:spPr>
        <p:txBody>
          <a:bodyPr>
            <a:normAutofit lnSpcReduction="10000"/>
          </a:bodyPr>
          <a:lstStyle/>
          <a:p>
            <a:pPr marL="0" indent="0">
              <a:buNone/>
            </a:pPr>
            <a:r>
              <a:rPr lang="en-US" b="1" u="sng" dirty="0" smtClean="0"/>
              <a:t>Compressed Gases:</a:t>
            </a:r>
          </a:p>
          <a:p>
            <a:r>
              <a:rPr lang="en-US" dirty="0" smtClean="0"/>
              <a:t>Secure in an upright position, strap or chain about 2/3 up from bottom of cylinder</a:t>
            </a:r>
          </a:p>
          <a:p>
            <a:r>
              <a:rPr lang="en-US" dirty="0" smtClean="0"/>
              <a:t>Protect from damage or tipping</a:t>
            </a:r>
          </a:p>
          <a:p>
            <a:r>
              <a:rPr lang="en-US" dirty="0" smtClean="0"/>
              <a:t>If not in use, protective cap over neck</a:t>
            </a:r>
          </a:p>
          <a:p>
            <a:r>
              <a:rPr lang="en-US" dirty="0" smtClean="0"/>
              <a:t>Use status tag to indicate: Full, In use or empty</a:t>
            </a:r>
          </a:p>
          <a:p>
            <a:r>
              <a:rPr lang="en-US" dirty="0" smtClean="0"/>
              <a:t>Contact </a:t>
            </a:r>
            <a:r>
              <a:rPr lang="en-US" u="sng" dirty="0" smtClean="0"/>
              <a:t>AcademicESG@sunypoly.edu </a:t>
            </a:r>
            <a:r>
              <a:rPr lang="en-US" dirty="0" smtClean="0"/>
              <a:t>to remove when empty</a:t>
            </a:r>
          </a:p>
          <a:p>
            <a:r>
              <a:rPr lang="en-US" dirty="0" smtClean="0"/>
              <a:t>Do not store/use incompatible                     gases next to each other</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206" y="186690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924" y="4910428"/>
            <a:ext cx="2152716" cy="14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08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256" y="276314"/>
            <a:ext cx="4533544" cy="672269"/>
          </a:xfrm>
        </p:spPr>
        <p:txBody>
          <a:bodyPr>
            <a:normAutofit fontScale="90000"/>
          </a:bodyPr>
          <a:lstStyle/>
          <a:p>
            <a:r>
              <a:rPr lang="en-US" b="1" dirty="0"/>
              <a:t>Good Laboratory </a:t>
            </a:r>
            <a:r>
              <a:rPr lang="en-US" b="1" dirty="0" smtClean="0"/>
              <a:t>Practice</a:t>
            </a:r>
            <a:r>
              <a:rPr lang="en-US" dirty="0"/>
              <a:t/>
            </a:r>
            <a:br>
              <a:rPr lang="en-US" dirty="0"/>
            </a:br>
            <a:endParaRPr lang="en-US" sz="3600" dirty="0"/>
          </a:p>
        </p:txBody>
      </p:sp>
      <p:sp>
        <p:nvSpPr>
          <p:cNvPr id="3" name="Content Placeholder 2"/>
          <p:cNvSpPr>
            <a:spLocks noGrp="1"/>
          </p:cNvSpPr>
          <p:nvPr>
            <p:ph idx="1"/>
          </p:nvPr>
        </p:nvSpPr>
        <p:spPr>
          <a:xfrm>
            <a:off x="228600" y="948583"/>
            <a:ext cx="8763000" cy="5653296"/>
          </a:xfrm>
        </p:spPr>
        <p:txBody>
          <a:bodyPr>
            <a:normAutofit fontScale="85000" lnSpcReduction="20000"/>
          </a:bodyPr>
          <a:lstStyle/>
          <a:p>
            <a:pPr marL="0" indent="0">
              <a:buNone/>
            </a:pPr>
            <a:r>
              <a:rPr lang="en-US" sz="3200" b="1" u="sng" dirty="0" smtClean="0"/>
              <a:t>Personal Protective Equipment (PPE):</a:t>
            </a:r>
          </a:p>
          <a:p>
            <a:pPr marL="0" indent="0">
              <a:buNone/>
            </a:pPr>
            <a:r>
              <a:rPr lang="en-US" dirty="0" smtClean="0"/>
              <a:t>Required Laboratory PPE </a:t>
            </a:r>
          </a:p>
          <a:p>
            <a:r>
              <a:rPr lang="en-US" dirty="0" smtClean="0"/>
              <a:t>Lab Coat * and Eye &amp; Face Protection* </a:t>
            </a:r>
          </a:p>
          <a:p>
            <a:pPr marL="0" indent="0">
              <a:buNone/>
            </a:pPr>
            <a:r>
              <a:rPr lang="en-US" sz="1500" dirty="0"/>
              <a:t>	</a:t>
            </a:r>
            <a:r>
              <a:rPr lang="en-US" sz="1500" dirty="0" smtClean="0"/>
              <a:t>(*When </a:t>
            </a:r>
            <a:r>
              <a:rPr lang="en-US" sz="1500" dirty="0"/>
              <a:t>handling or immediately adjacent to someone handling chemicals</a:t>
            </a:r>
            <a:r>
              <a:rPr lang="en-US" sz="1500" dirty="0" smtClean="0"/>
              <a:t>.) </a:t>
            </a:r>
            <a:endParaRPr lang="en-US" sz="1500" dirty="0"/>
          </a:p>
          <a:p>
            <a:r>
              <a:rPr lang="en-US" dirty="0" smtClean="0"/>
              <a:t>Gloves  </a:t>
            </a:r>
            <a:r>
              <a:rPr lang="en-US" sz="1500" dirty="0" smtClean="0"/>
              <a:t>(Minimum of chemical resistant gloves)</a:t>
            </a:r>
          </a:p>
          <a:p>
            <a:r>
              <a:rPr lang="en-US" dirty="0" smtClean="0"/>
              <a:t>Closed toe and heel shoes</a:t>
            </a:r>
          </a:p>
          <a:p>
            <a:pPr marL="0" indent="0">
              <a:buNone/>
            </a:pPr>
            <a:endParaRPr lang="en-US" sz="1200" dirty="0" smtClean="0"/>
          </a:p>
          <a:p>
            <a:pPr marL="0" indent="0">
              <a:buNone/>
            </a:pPr>
            <a:endParaRPr lang="en-US" sz="1200" dirty="0" smtClean="0"/>
          </a:p>
          <a:p>
            <a:pPr marL="0" indent="0">
              <a:buNone/>
            </a:pPr>
            <a:r>
              <a:rPr lang="en-US" dirty="0" smtClean="0"/>
              <a:t>Additional PPE required based </a:t>
            </a:r>
          </a:p>
          <a:p>
            <a:pPr marL="0" indent="0">
              <a:buNone/>
            </a:pPr>
            <a:r>
              <a:rPr lang="en-US" dirty="0" smtClean="0"/>
              <a:t>upon task: </a:t>
            </a:r>
          </a:p>
          <a:p>
            <a:r>
              <a:rPr lang="en-US" sz="2600" dirty="0" smtClean="0"/>
              <a:t>Face shield and/or goggles</a:t>
            </a:r>
          </a:p>
          <a:p>
            <a:r>
              <a:rPr lang="en-US" sz="2600" dirty="0" smtClean="0"/>
              <a:t>Apron, arm covers</a:t>
            </a:r>
          </a:p>
          <a:p>
            <a:r>
              <a:rPr lang="en-US" sz="2600" dirty="0" smtClean="0"/>
              <a:t>Flame resistant lab coat</a:t>
            </a:r>
            <a:r>
              <a:rPr lang="en-US" dirty="0" smtClean="0"/>
              <a:t> </a:t>
            </a:r>
          </a:p>
          <a:p>
            <a:r>
              <a:rPr lang="en-US" sz="2600" dirty="0" smtClean="0"/>
              <a:t>Chemical gloves (i.e. </a:t>
            </a:r>
            <a:r>
              <a:rPr lang="en-US" sz="2600" dirty="0" err="1" smtClean="0"/>
              <a:t>TRIonics</a:t>
            </a:r>
            <a:r>
              <a:rPr lang="en-US" sz="2600" dirty="0" smtClean="0"/>
              <a:t>)</a:t>
            </a:r>
          </a:p>
          <a:p>
            <a:pPr marL="0" indent="0">
              <a:buNone/>
            </a:pPr>
            <a:r>
              <a:rPr lang="en-US" sz="2000" dirty="0" smtClean="0"/>
              <a:t> </a:t>
            </a:r>
          </a:p>
          <a:p>
            <a:pPr marL="0" indent="0">
              <a:buNone/>
            </a:pPr>
            <a:r>
              <a:rPr lang="en-US" sz="2800" dirty="0" smtClean="0"/>
              <a:t>Always check PPE prior to use!</a:t>
            </a:r>
            <a:endParaRPr lang="en-US" dirty="0" smtClean="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773" r="3088"/>
          <a:stretch/>
        </p:blipFill>
        <p:spPr bwMode="auto">
          <a:xfrm>
            <a:off x="6259287" y="2577269"/>
            <a:ext cx="2884713"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072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256" y="276314"/>
            <a:ext cx="4656008" cy="672269"/>
          </a:xfrm>
        </p:spPr>
        <p:txBody>
          <a:bodyPr>
            <a:normAutofit fontScale="90000"/>
          </a:bodyPr>
          <a:lstStyle/>
          <a:p>
            <a:r>
              <a:rPr lang="en-US" dirty="0" smtClean="0"/>
              <a:t>PPE - Eye and Face Protection</a:t>
            </a:r>
            <a:r>
              <a:rPr lang="en-US" dirty="0"/>
              <a:t/>
            </a:r>
            <a:br>
              <a:rPr lang="en-US" dirty="0"/>
            </a:br>
            <a:endParaRPr lang="en-US" sz="3600" dirty="0"/>
          </a:p>
        </p:txBody>
      </p:sp>
      <p:sp>
        <p:nvSpPr>
          <p:cNvPr id="3" name="Content Placeholder 2"/>
          <p:cNvSpPr>
            <a:spLocks noGrp="1"/>
          </p:cNvSpPr>
          <p:nvPr>
            <p:ph idx="1"/>
          </p:nvPr>
        </p:nvSpPr>
        <p:spPr>
          <a:xfrm>
            <a:off x="228600" y="948583"/>
            <a:ext cx="8763000" cy="5653296"/>
          </a:xfrm>
        </p:spPr>
        <p:txBody>
          <a:bodyPr>
            <a:normAutofit fontScale="62500" lnSpcReduction="20000"/>
          </a:bodyPr>
          <a:lstStyle/>
          <a:p>
            <a:pPr marL="0" indent="0">
              <a:buNone/>
            </a:pPr>
            <a:r>
              <a:rPr lang="en-US" sz="3200" b="1" u="sng" dirty="0" smtClean="0"/>
              <a:t>Personal Protective Equipment (PPE):</a:t>
            </a:r>
          </a:p>
          <a:p>
            <a:pPr marL="0" indent="0">
              <a:buNone/>
            </a:pPr>
            <a:r>
              <a:rPr lang="en-US" dirty="0" smtClean="0"/>
              <a:t>Eye and Face Protection </a:t>
            </a:r>
          </a:p>
          <a:p>
            <a:r>
              <a:rPr lang="en-US" dirty="0" smtClean="0"/>
              <a:t>Eye protection (e.g., safety glasses, goggles) and face protection (e.g., face shield) is required to be worn in posted areas and during tasks that create eye and/or face hazards. </a:t>
            </a:r>
            <a:r>
              <a:rPr lang="en-US" sz="1500" dirty="0" smtClean="0"/>
              <a:t> </a:t>
            </a:r>
            <a:endParaRPr lang="en-US" sz="1500" dirty="0"/>
          </a:p>
          <a:p>
            <a:r>
              <a:rPr lang="en-US" dirty="0" smtClean="0"/>
              <a:t>Safety glasses with side shields are required to be worn to protect the eyes from flying particles, objects, chips, etc.</a:t>
            </a:r>
            <a:endParaRPr lang="en-US" sz="1500" dirty="0" smtClean="0"/>
          </a:p>
          <a:p>
            <a:r>
              <a:rPr lang="en-US" dirty="0" smtClean="0"/>
              <a:t>Goggles are required to be worn to protect the eyes from corrosive chemical (e.g., acid, base) splash hazards, dust hazards, etc.</a:t>
            </a:r>
          </a:p>
          <a:p>
            <a:r>
              <a:rPr lang="en-US" dirty="0" smtClean="0"/>
              <a:t>Under face shields, safety glasses with side shields or goggles must also be worn depending on the type of hazard.</a:t>
            </a:r>
          </a:p>
          <a:p>
            <a:r>
              <a:rPr lang="en-US" dirty="0" smtClean="0"/>
              <a:t>Although safety glasses must always be worn in laboratories, the following tasks are considered exempt from the safety glasses requirement.  The intention of these exemptions is to permit those that are performing such tasks to temporarily allow them to remove their safety glasses:</a:t>
            </a:r>
          </a:p>
          <a:p>
            <a:pPr marL="0" indent="0">
              <a:buNone/>
            </a:pPr>
            <a:endParaRPr lang="en-US" sz="1200" dirty="0" smtClean="0"/>
          </a:p>
          <a:p>
            <a:pPr marL="0" indent="0">
              <a:buNone/>
            </a:pPr>
            <a:endParaRPr lang="en-US" sz="1200" dirty="0" smtClean="0"/>
          </a:p>
          <a:p>
            <a:pPr lvl="1"/>
            <a:r>
              <a:rPr lang="en-US" sz="2200" dirty="0" smtClean="0"/>
              <a:t>In research or teaching labs while: working in front of a computer terminal (providing there is no eye hazard), chemical and/or infectious material contact or exposure.</a:t>
            </a:r>
            <a:endParaRPr lang="en-US" sz="2600" dirty="0" smtClean="0"/>
          </a:p>
          <a:p>
            <a:pPr marL="0" indent="0">
              <a:buNone/>
            </a:pPr>
            <a:r>
              <a:rPr lang="en-US" sz="2000" dirty="0" smtClean="0"/>
              <a:t> </a:t>
            </a:r>
          </a:p>
          <a:p>
            <a:pPr marL="0" indent="0">
              <a:buNone/>
            </a:pPr>
            <a:r>
              <a:rPr lang="en-US" sz="2800" dirty="0" smtClean="0"/>
              <a:t>						Always check PPE prior to use!</a:t>
            </a:r>
            <a:endParaRPr lang="en-US" dirty="0" smtClean="0"/>
          </a:p>
        </p:txBody>
      </p:sp>
    </p:spTree>
    <p:extLst>
      <p:ext uri="{BB962C8B-B14F-4D97-AF65-F5344CB8AC3E}">
        <p14:creationId xmlns:p14="http://schemas.microsoft.com/office/powerpoint/2010/main" val="2606863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454" y="-44720"/>
            <a:ext cx="4123346" cy="932916"/>
          </a:xfrm>
        </p:spPr>
        <p:txBody>
          <a:bodyPr>
            <a:normAutofit fontScale="90000"/>
          </a:bodyPr>
          <a:lstStyle/>
          <a:p>
            <a:r>
              <a:rPr lang="en-US" b="1" dirty="0"/>
              <a:t>Good Laboratory </a:t>
            </a:r>
            <a:r>
              <a:rPr lang="en-US" b="1" dirty="0" smtClean="0"/>
              <a:t>Practice</a:t>
            </a:r>
            <a:endParaRPr lang="en-US" sz="3600" dirty="0"/>
          </a:p>
        </p:txBody>
      </p:sp>
      <p:sp>
        <p:nvSpPr>
          <p:cNvPr id="3" name="Content Placeholder 2"/>
          <p:cNvSpPr>
            <a:spLocks noGrp="1"/>
          </p:cNvSpPr>
          <p:nvPr>
            <p:ph idx="1"/>
          </p:nvPr>
        </p:nvSpPr>
        <p:spPr>
          <a:xfrm>
            <a:off x="474133" y="957129"/>
            <a:ext cx="8229600" cy="5617407"/>
          </a:xfrm>
        </p:spPr>
        <p:txBody>
          <a:bodyPr>
            <a:normAutofit/>
          </a:bodyPr>
          <a:lstStyle/>
          <a:p>
            <a:pPr marL="0" indent="0">
              <a:buNone/>
            </a:pPr>
            <a:r>
              <a:rPr lang="en-US" b="1" u="sng" dirty="0" smtClean="0"/>
              <a:t>Why wear a lab coat?</a:t>
            </a:r>
          </a:p>
          <a:p>
            <a:r>
              <a:rPr lang="en-US" dirty="0" smtClean="0"/>
              <a:t>If splashed, can quickly remove lab coat</a:t>
            </a:r>
          </a:p>
          <a:p>
            <a:pPr lvl="1"/>
            <a:r>
              <a:rPr lang="en-US" dirty="0"/>
              <a:t>Removing outer layer of clothing </a:t>
            </a:r>
            <a:r>
              <a:rPr lang="en-US" dirty="0" smtClean="0"/>
              <a:t>reduces chemical contamination by ~80%</a:t>
            </a:r>
          </a:p>
          <a:p>
            <a:r>
              <a:rPr lang="en-US" dirty="0" smtClean="0"/>
              <a:t>Protects your clothing from                     destructive chemicals                                         (dyes, corrosives)</a:t>
            </a:r>
          </a:p>
          <a:p>
            <a:pPr marL="457200" lvl="1" indent="0">
              <a:buNone/>
            </a:pPr>
            <a:endParaRPr lang="en-US" dirty="0"/>
          </a:p>
          <a:p>
            <a:pPr marL="457200" lvl="1"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802" y="2557633"/>
            <a:ext cx="2563197" cy="360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338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742" y="0"/>
            <a:ext cx="4747189" cy="941462"/>
          </a:xfrm>
        </p:spPr>
        <p:txBody>
          <a:bodyPr>
            <a:normAutofit fontScale="90000"/>
          </a:bodyPr>
          <a:lstStyle/>
          <a:p>
            <a:r>
              <a:rPr lang="en-US" b="1" dirty="0" smtClean="0"/>
              <a:t>Good Laboratory Practice</a:t>
            </a:r>
            <a:r>
              <a:rPr lang="en-US" dirty="0" smtClean="0"/>
              <a:t/>
            </a:r>
            <a:br>
              <a:rPr lang="en-US" dirty="0" smtClean="0"/>
            </a:br>
            <a:endParaRPr lang="en-US" dirty="0"/>
          </a:p>
        </p:txBody>
      </p:sp>
      <p:sp>
        <p:nvSpPr>
          <p:cNvPr id="3" name="Content Placeholder 2"/>
          <p:cNvSpPr>
            <a:spLocks noGrp="1"/>
          </p:cNvSpPr>
          <p:nvPr>
            <p:ph idx="1"/>
          </p:nvPr>
        </p:nvSpPr>
        <p:spPr>
          <a:xfrm>
            <a:off x="152400" y="941462"/>
            <a:ext cx="8610600" cy="5288650"/>
          </a:xfrm>
        </p:spPr>
        <p:txBody>
          <a:bodyPr>
            <a:normAutofit/>
          </a:bodyPr>
          <a:lstStyle/>
          <a:p>
            <a:pPr marL="0" indent="0">
              <a:buNone/>
            </a:pPr>
            <a:r>
              <a:rPr lang="en-US" b="1" u="sng" dirty="0" smtClean="0"/>
              <a:t>Housekeeping and Hygiene:</a:t>
            </a:r>
          </a:p>
          <a:p>
            <a:r>
              <a:rPr lang="en-US" dirty="0" smtClean="0"/>
              <a:t>Keep </a:t>
            </a:r>
            <a:r>
              <a:rPr lang="en-US" dirty="0"/>
              <a:t>a clean work </a:t>
            </a:r>
            <a:r>
              <a:rPr lang="en-US" dirty="0" smtClean="0"/>
              <a:t>area</a:t>
            </a:r>
          </a:p>
          <a:p>
            <a:r>
              <a:rPr lang="en-US" dirty="0" smtClean="0"/>
              <a:t>No eating or drinking in lab</a:t>
            </a:r>
          </a:p>
          <a:p>
            <a:r>
              <a:rPr lang="en-US" dirty="0" smtClean="0"/>
              <a:t>Clean up incidental spills</a:t>
            </a:r>
          </a:p>
          <a:p>
            <a:r>
              <a:rPr lang="en-US" dirty="0" smtClean="0"/>
              <a:t>Use disposable spill pads or trays                     to contain spilled material</a:t>
            </a:r>
          </a:p>
          <a:p>
            <a:r>
              <a:rPr lang="en-US" dirty="0" smtClean="0"/>
              <a:t>Clean surfaces with:</a:t>
            </a:r>
          </a:p>
          <a:p>
            <a:pPr lvl="1"/>
            <a:r>
              <a:rPr lang="en-US" dirty="0" smtClean="0"/>
              <a:t>Water</a:t>
            </a:r>
          </a:p>
          <a:p>
            <a:pPr lvl="1"/>
            <a:r>
              <a:rPr lang="en-US" dirty="0" smtClean="0"/>
              <a:t>70% Ethanol (in BSC)</a:t>
            </a:r>
          </a:p>
          <a:p>
            <a:pPr lvl="1"/>
            <a:r>
              <a:rPr lang="en-US" dirty="0" smtClean="0"/>
              <a:t>10% Bleach</a:t>
            </a:r>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363" r="6184" b="14578"/>
          <a:stretch/>
        </p:blipFill>
        <p:spPr bwMode="auto">
          <a:xfrm>
            <a:off x="6497799" y="1146928"/>
            <a:ext cx="1927938" cy="238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6497799" y="1190730"/>
            <a:ext cx="2057400" cy="2301292"/>
          </a:xfrm>
          <a:prstGeom prst="noSmoking">
            <a:avLst>
              <a:gd name="adj" fmla="val 3674"/>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512" y="4152901"/>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646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551"/>
          <a:stretch/>
        </p:blipFill>
        <p:spPr bwMode="auto">
          <a:xfrm>
            <a:off x="5495658" y="4381857"/>
            <a:ext cx="3524250" cy="2057400"/>
          </a:xfrm>
          <a:prstGeom prst="rect">
            <a:avLst/>
          </a:prstGeom>
          <a:noFill/>
          <a:ln>
            <a:noFill/>
          </a:ln>
          <a:effectLst>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43813" y="200112"/>
            <a:ext cx="4242987" cy="984191"/>
          </a:xfrm>
        </p:spPr>
        <p:txBody>
          <a:bodyPr>
            <a:normAutofit fontScale="90000"/>
          </a:bodyPr>
          <a:lstStyle/>
          <a:p>
            <a:r>
              <a:rPr lang="en-US" dirty="0"/>
              <a:t>Good Laboratory </a:t>
            </a:r>
            <a:r>
              <a:rPr lang="en-US" dirty="0" smtClean="0"/>
              <a:t>Practice</a:t>
            </a:r>
            <a:r>
              <a:rPr lang="en-US" dirty="0"/>
              <a:t/>
            </a:r>
            <a:br>
              <a:rPr lang="en-US" dirty="0"/>
            </a:br>
            <a:endParaRPr lang="en-US" sz="3600" dirty="0"/>
          </a:p>
        </p:txBody>
      </p:sp>
      <p:sp>
        <p:nvSpPr>
          <p:cNvPr id="3" name="Content Placeholder 2"/>
          <p:cNvSpPr>
            <a:spLocks noGrp="1"/>
          </p:cNvSpPr>
          <p:nvPr>
            <p:ph idx="1"/>
          </p:nvPr>
        </p:nvSpPr>
        <p:spPr>
          <a:xfrm>
            <a:off x="232873" y="1034041"/>
            <a:ext cx="8421880" cy="5178752"/>
          </a:xfrm>
        </p:spPr>
        <p:txBody>
          <a:bodyPr>
            <a:normAutofit fontScale="92500" lnSpcReduction="10000"/>
          </a:bodyPr>
          <a:lstStyle/>
          <a:p>
            <a:pPr marL="0" indent="0">
              <a:buNone/>
            </a:pPr>
            <a:r>
              <a:rPr lang="en-US" sz="3200" b="1" u="sng" dirty="0"/>
              <a:t>Housekeeping and Hygiene:</a:t>
            </a:r>
          </a:p>
          <a:p>
            <a:pPr marL="0" indent="0">
              <a:buNone/>
            </a:pPr>
            <a:r>
              <a:rPr lang="en-US" dirty="0" smtClean="0"/>
              <a:t>Hand Hygiene </a:t>
            </a:r>
          </a:p>
          <a:p>
            <a:r>
              <a:rPr lang="en-US" dirty="0" smtClean="0"/>
              <a:t>Design experiments to limit touching chemicals</a:t>
            </a:r>
          </a:p>
          <a:p>
            <a:r>
              <a:rPr lang="en-US" dirty="0" smtClean="0"/>
              <a:t>Change nitrile gloves frequently, especially if chemicals contact gloves</a:t>
            </a:r>
          </a:p>
          <a:p>
            <a:r>
              <a:rPr lang="en-US" dirty="0" smtClean="0"/>
              <a:t>Nitrile are for incidental contact, not direct contact</a:t>
            </a:r>
          </a:p>
          <a:p>
            <a:r>
              <a:rPr lang="en-US" dirty="0" smtClean="0"/>
              <a:t>Wash hands when changing gloves</a:t>
            </a:r>
          </a:p>
          <a:p>
            <a:r>
              <a:rPr lang="en-US" dirty="0" smtClean="0"/>
              <a:t>Prevents unintentional ingestion or skin contamination</a:t>
            </a:r>
          </a:p>
          <a:p>
            <a:r>
              <a:rPr lang="en-US" dirty="0" smtClean="0"/>
              <a:t>Prevents disease transmission                            (i.e. cold &amp; flu)!</a:t>
            </a:r>
          </a:p>
          <a:p>
            <a:pPr marL="109728" indent="0">
              <a:buNone/>
            </a:pPr>
            <a:endParaRPr lang="en-US" dirty="0"/>
          </a:p>
          <a:p>
            <a:pPr marL="0" indent="0">
              <a:buNone/>
            </a:pPr>
            <a:endParaRPr lang="en-US" dirty="0"/>
          </a:p>
        </p:txBody>
      </p:sp>
    </p:spTree>
    <p:extLst>
      <p:ext uri="{BB962C8B-B14F-4D97-AF65-F5344CB8AC3E}">
        <p14:creationId xmlns:p14="http://schemas.microsoft.com/office/powerpoint/2010/main" val="79698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476969" y="73981"/>
            <a:ext cx="5610005" cy="1233525"/>
          </a:xfrm>
          <a:noFill/>
        </p:spPr>
        <p:txBody>
          <a:bodyPr lIns="90488" tIns="44450" rIns="90488" bIns="44450" anchor="t"/>
          <a:lstStyle/>
          <a:p>
            <a:r>
              <a:rPr lang="en-US" b="1" dirty="0" smtClean="0">
                <a:effectLst/>
                <a:latin typeface="Helvetica" panose="020B0604020202020204" pitchFamily="34" charset="0"/>
                <a:ea typeface="+mn-ea"/>
                <a:cs typeface="Helvetica" panose="020B0604020202020204" pitchFamily="34" charset="0"/>
              </a:rPr>
              <a:t> EHS Policy Statement</a:t>
            </a:r>
            <a:endParaRPr lang="en-US" b="1" dirty="0" smtClean="0">
              <a:latin typeface="Helvetica" panose="020B0604020202020204" pitchFamily="34" charset="0"/>
              <a:cs typeface="Helvetica" panose="020B0604020202020204" pitchFamily="34" charset="0"/>
            </a:endParaRPr>
          </a:p>
        </p:txBody>
      </p:sp>
      <p:sp>
        <p:nvSpPr>
          <p:cNvPr id="1028" name="Rectangle 3"/>
          <p:cNvSpPr>
            <a:spLocks noGrp="1" noChangeArrowheads="1"/>
          </p:cNvSpPr>
          <p:nvPr>
            <p:ph idx="1"/>
          </p:nvPr>
        </p:nvSpPr>
        <p:spPr/>
        <p:txBody>
          <a:bodyPr>
            <a:noAutofit/>
          </a:bodyPr>
          <a:lstStyle/>
          <a:p>
            <a:pPr marL="0" indent="0">
              <a:lnSpc>
                <a:spcPct val="90000"/>
              </a:lnSpc>
              <a:buNone/>
            </a:pPr>
            <a:r>
              <a:rPr lang="en-US" sz="2400" b="1" dirty="0" smtClean="0">
                <a:solidFill>
                  <a:srgbClr val="1CA654"/>
                </a:solidFill>
                <a:latin typeface="Helvetica" panose="020B0604020202020204" pitchFamily="34" charset="0"/>
                <a:cs typeface="Helvetica" panose="020B0604020202020204" pitchFamily="34" charset="0"/>
              </a:rPr>
              <a:t> </a:t>
            </a:r>
            <a:r>
              <a:rPr lang="en-US" sz="2800" b="1" dirty="0" smtClean="0">
                <a:latin typeface="Helvetica" panose="020B0604020202020204" pitchFamily="34" charset="0"/>
                <a:cs typeface="Helvetica" panose="020B0604020202020204" pitchFamily="34" charset="0"/>
              </a:rPr>
              <a:t> SUNY Polytechnic Institute is committed to: </a:t>
            </a:r>
          </a:p>
          <a:p>
            <a:pPr marL="0" indent="0">
              <a:lnSpc>
                <a:spcPct val="90000"/>
              </a:lnSpc>
              <a:buNone/>
            </a:pPr>
            <a:endParaRPr lang="en-US" sz="2800" b="1" dirty="0" smtClean="0">
              <a:latin typeface="Helvetica" panose="020B0604020202020204" pitchFamily="34" charset="0"/>
              <a:cs typeface="Helvetica" panose="020B0604020202020204" pitchFamily="34" charset="0"/>
            </a:endParaRPr>
          </a:p>
          <a:p>
            <a:pPr>
              <a:lnSpc>
                <a:spcPct val="90000"/>
              </a:lnSpc>
            </a:pPr>
            <a:r>
              <a:rPr lang="en-US" sz="2800" dirty="0">
                <a:latin typeface="Helvetica" panose="020B0604020202020204" pitchFamily="34" charset="0"/>
                <a:cs typeface="Helvetica" panose="020B0604020202020204" pitchFamily="34" charset="0"/>
              </a:rPr>
              <a:t>Protecting the health and safety of it’s employees, partners, customers and public </a:t>
            </a:r>
            <a:endParaRPr lang="en-US" sz="2800" dirty="0" smtClean="0">
              <a:latin typeface="Helvetica" panose="020B0604020202020204" pitchFamily="34" charset="0"/>
              <a:cs typeface="Helvetica" panose="020B0604020202020204" pitchFamily="34" charset="0"/>
            </a:endParaRPr>
          </a:p>
          <a:p>
            <a:pPr>
              <a:lnSpc>
                <a:spcPct val="90000"/>
              </a:lnSpc>
            </a:pPr>
            <a:endParaRPr lang="en-US" sz="2800" dirty="0">
              <a:latin typeface="Helvetica" panose="020B0604020202020204" pitchFamily="34" charset="0"/>
              <a:cs typeface="Helvetica" panose="020B0604020202020204" pitchFamily="34" charset="0"/>
            </a:endParaRPr>
          </a:p>
          <a:p>
            <a:pPr>
              <a:lnSpc>
                <a:spcPct val="90000"/>
              </a:lnSpc>
            </a:pPr>
            <a:r>
              <a:rPr lang="en-US" sz="2800" dirty="0" smtClean="0">
                <a:latin typeface="Helvetica" panose="020B0604020202020204" pitchFamily="34" charset="0"/>
                <a:cs typeface="Helvetica" panose="020B0604020202020204" pitchFamily="34" charset="0"/>
              </a:rPr>
              <a:t>Protecting </a:t>
            </a:r>
            <a:r>
              <a:rPr lang="en-US" sz="2800" dirty="0">
                <a:latin typeface="Helvetica" panose="020B0604020202020204" pitchFamily="34" charset="0"/>
                <a:cs typeface="Helvetica" panose="020B0604020202020204" pitchFamily="34" charset="0"/>
              </a:rPr>
              <a:t>the environment </a:t>
            </a:r>
            <a:endParaRPr lang="en-US" sz="2800" dirty="0" smtClean="0">
              <a:latin typeface="Helvetica" panose="020B0604020202020204" pitchFamily="34" charset="0"/>
              <a:cs typeface="Helvetica" panose="020B0604020202020204" pitchFamily="34" charset="0"/>
            </a:endParaRPr>
          </a:p>
          <a:p>
            <a:pPr marL="0" indent="0">
              <a:lnSpc>
                <a:spcPct val="90000"/>
              </a:lnSpc>
              <a:buNone/>
            </a:pPr>
            <a:endParaRPr lang="en-US" sz="2800" dirty="0" smtClean="0">
              <a:latin typeface="Helvetica" panose="020B0604020202020204" pitchFamily="34" charset="0"/>
              <a:cs typeface="Helvetica" panose="020B0604020202020204" pitchFamily="34" charset="0"/>
            </a:endParaRPr>
          </a:p>
          <a:p>
            <a:pPr>
              <a:lnSpc>
                <a:spcPct val="90000"/>
              </a:lnSpc>
            </a:pPr>
            <a:r>
              <a:rPr lang="en-US" sz="2800" dirty="0" smtClean="0">
                <a:latin typeface="Helvetica" panose="020B0604020202020204" pitchFamily="34" charset="0"/>
                <a:cs typeface="Helvetica" panose="020B0604020202020204" pitchFamily="34" charset="0"/>
              </a:rPr>
              <a:t>Complying with regulatory standards</a:t>
            </a:r>
          </a:p>
        </p:txBody>
      </p:sp>
      <p:sp>
        <p:nvSpPr>
          <p:cNvPr id="2" name="Slide Number Placeholder 1"/>
          <p:cNvSpPr>
            <a:spLocks noGrp="1"/>
          </p:cNvSpPr>
          <p:nvPr>
            <p:ph type="sldNum" sz="quarter" idx="4294967295"/>
          </p:nvPr>
        </p:nvSpPr>
        <p:spPr>
          <a:xfrm>
            <a:off x="8582025" y="6340475"/>
            <a:ext cx="561975" cy="365125"/>
          </a:xfrm>
          <a:prstGeom prst="rect">
            <a:avLst/>
          </a:prstGeom>
        </p:spPr>
        <p:txBody>
          <a:bodyPr/>
          <a:lstStyle/>
          <a:p>
            <a:pPr>
              <a:defRPr/>
            </a:pPr>
            <a:fld id="{1DC0AA4F-9510-42C5-9AD2-29347C6F0892}" type="slidenum">
              <a:rPr lang="en-US" smtClean="0"/>
              <a:pPr>
                <a:defRPr/>
              </a:pPr>
              <a:t>2</a:t>
            </a:fld>
            <a:endParaRPr lang="en-US" sz="1400" dirty="0"/>
          </a:p>
        </p:txBody>
      </p:sp>
    </p:spTree>
    <p:extLst>
      <p:ext uri="{BB962C8B-B14F-4D97-AF65-F5344CB8AC3E}">
        <p14:creationId xmlns:p14="http://schemas.microsoft.com/office/powerpoint/2010/main" val="1635675372"/>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634" y="0"/>
            <a:ext cx="4173738" cy="858852"/>
          </a:xfrm>
        </p:spPr>
        <p:txBody>
          <a:bodyPr>
            <a:normAutofit/>
          </a:bodyPr>
          <a:lstStyle/>
          <a:p>
            <a:r>
              <a:rPr lang="en-US" b="1" dirty="0" smtClean="0"/>
              <a:t>Emergency Procedures</a:t>
            </a:r>
            <a:endParaRPr lang="en-US" b="1" dirty="0"/>
          </a:p>
        </p:txBody>
      </p:sp>
      <p:sp>
        <p:nvSpPr>
          <p:cNvPr id="3" name="Content Placeholder 2"/>
          <p:cNvSpPr>
            <a:spLocks noGrp="1"/>
          </p:cNvSpPr>
          <p:nvPr>
            <p:ph idx="1"/>
          </p:nvPr>
        </p:nvSpPr>
        <p:spPr>
          <a:xfrm>
            <a:off x="374196" y="979918"/>
            <a:ext cx="8534400" cy="4800600"/>
          </a:xfrm>
        </p:spPr>
        <p:txBody>
          <a:bodyPr>
            <a:normAutofit fontScale="92500" lnSpcReduction="20000"/>
          </a:bodyPr>
          <a:lstStyle/>
          <a:p>
            <a:pPr marL="0" indent="0">
              <a:buNone/>
            </a:pPr>
            <a:r>
              <a:rPr lang="en-US" dirty="0" smtClean="0"/>
              <a:t>Any lab emergency </a:t>
            </a:r>
            <a:endParaRPr lang="en-US" dirty="0"/>
          </a:p>
          <a:p>
            <a:r>
              <a:rPr lang="en-US" dirty="0"/>
              <a:t> </a:t>
            </a:r>
            <a:r>
              <a:rPr lang="en-US" dirty="0" smtClean="0"/>
              <a:t>Evacuate lab (if necessary) </a:t>
            </a:r>
          </a:p>
          <a:p>
            <a:pPr marL="457200" indent="-457200"/>
            <a:r>
              <a:rPr lang="en-US" dirty="0" smtClean="0"/>
              <a:t>Call Security at (518) 437-8600</a:t>
            </a:r>
          </a:p>
          <a:p>
            <a:pPr marL="457200" indent="-457200"/>
            <a:r>
              <a:rPr lang="en-US" dirty="0" smtClean="0"/>
              <a:t>Wait for ERTs to respond</a:t>
            </a:r>
          </a:p>
          <a:p>
            <a:r>
              <a:rPr lang="en-US" dirty="0" smtClean="0"/>
              <a:t> Panic Button in NFE labs</a:t>
            </a:r>
          </a:p>
          <a:p>
            <a:pPr marL="109728" indent="0">
              <a:buNone/>
            </a:pPr>
            <a:endParaRPr lang="en-US" sz="1200" dirty="0" smtClean="0"/>
          </a:p>
          <a:p>
            <a:pPr marL="0" indent="0">
              <a:buNone/>
            </a:pPr>
            <a:r>
              <a:rPr lang="en-US" u="sng" dirty="0" smtClean="0"/>
              <a:t>Fire:   RACE</a:t>
            </a:r>
          </a:p>
          <a:p>
            <a:pPr marL="0" indent="0">
              <a:buNone/>
            </a:pPr>
            <a:r>
              <a:rPr lang="en-US" sz="2800" dirty="0" smtClean="0"/>
              <a:t>Rescue – Get yourself and others out of danger</a:t>
            </a:r>
          </a:p>
          <a:p>
            <a:pPr marL="0" indent="0">
              <a:buNone/>
            </a:pPr>
            <a:r>
              <a:rPr lang="en-US" sz="2800" dirty="0" smtClean="0"/>
              <a:t>Alarm – Activate fire alarm, pull station by exit doors</a:t>
            </a:r>
          </a:p>
          <a:p>
            <a:pPr marL="0" indent="0">
              <a:buNone/>
            </a:pPr>
            <a:r>
              <a:rPr lang="en-US" sz="2800" dirty="0" smtClean="0"/>
              <a:t>Contain – Close doors to room </a:t>
            </a:r>
          </a:p>
          <a:p>
            <a:pPr marL="0" indent="0">
              <a:buNone/>
            </a:pPr>
            <a:r>
              <a:rPr lang="en-US" sz="2800" dirty="0"/>
              <a:t>	</a:t>
            </a:r>
            <a:r>
              <a:rPr lang="en-US" sz="2800" dirty="0" smtClean="0"/>
              <a:t>		or area on fire</a:t>
            </a:r>
          </a:p>
          <a:p>
            <a:pPr marL="0" indent="0">
              <a:buNone/>
            </a:pPr>
            <a:r>
              <a:rPr lang="en-US" sz="2800" dirty="0" smtClean="0"/>
              <a:t>Evacuate – Go to Rally Point.</a:t>
            </a:r>
          </a:p>
          <a:p>
            <a:pPr marL="0" indent="0">
              <a:buNone/>
            </a:pPr>
            <a:endParaRPr lang="en-US" sz="2800" dirty="0" smtClean="0"/>
          </a:p>
          <a:p>
            <a:endParaRPr lang="en-US" dirty="0" smtClean="0"/>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007" y="1458685"/>
            <a:ext cx="231349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217"/>
          <a:stretch/>
        </p:blipFill>
        <p:spPr bwMode="auto">
          <a:xfrm>
            <a:off x="5886050" y="4596493"/>
            <a:ext cx="2689455" cy="136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5853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886" y="149551"/>
            <a:ext cx="4772114" cy="1066800"/>
          </a:xfrm>
        </p:spPr>
        <p:txBody>
          <a:bodyPr>
            <a:normAutofit/>
          </a:bodyPr>
          <a:lstStyle/>
          <a:p>
            <a:r>
              <a:rPr lang="en-US" b="1" dirty="0"/>
              <a:t>Emergency </a:t>
            </a:r>
            <a:r>
              <a:rPr lang="en-US" b="1" dirty="0" smtClean="0"/>
              <a:t>Procedures</a:t>
            </a:r>
            <a:r>
              <a:rPr lang="en-US" dirty="0" smtClean="0"/>
              <a:t/>
            </a:r>
            <a:br>
              <a:rPr lang="en-US" dirty="0" smtClean="0"/>
            </a:br>
            <a:endParaRPr lang="en-US" dirty="0"/>
          </a:p>
        </p:txBody>
      </p:sp>
      <p:sp>
        <p:nvSpPr>
          <p:cNvPr id="3" name="Content Placeholder 2"/>
          <p:cNvSpPr>
            <a:spLocks noGrp="1"/>
          </p:cNvSpPr>
          <p:nvPr>
            <p:ph idx="1"/>
          </p:nvPr>
        </p:nvSpPr>
        <p:spPr>
          <a:xfrm>
            <a:off x="381000" y="1143000"/>
            <a:ext cx="8229600" cy="5087112"/>
          </a:xfrm>
        </p:spPr>
        <p:txBody>
          <a:bodyPr>
            <a:normAutofit/>
          </a:bodyPr>
          <a:lstStyle/>
          <a:p>
            <a:pPr marL="0" indent="0">
              <a:buNone/>
            </a:pPr>
            <a:r>
              <a:rPr lang="en-US" dirty="0" smtClean="0"/>
              <a:t>Chemical Splash</a:t>
            </a:r>
          </a:p>
          <a:p>
            <a:r>
              <a:rPr lang="en-US" dirty="0" smtClean="0"/>
              <a:t>Call Security</a:t>
            </a:r>
          </a:p>
          <a:p>
            <a:r>
              <a:rPr lang="en-US" dirty="0" smtClean="0"/>
              <a:t>If a person has chemical </a:t>
            </a:r>
            <a:r>
              <a:rPr lang="en-US" dirty="0"/>
              <a:t>on </a:t>
            </a:r>
            <a:r>
              <a:rPr lang="en-US" dirty="0" smtClean="0"/>
              <a:t>them-</a:t>
            </a:r>
          </a:p>
          <a:p>
            <a:pPr lvl="1"/>
            <a:r>
              <a:rPr lang="en-US" dirty="0"/>
              <a:t>Assist </a:t>
            </a:r>
            <a:r>
              <a:rPr lang="en-US" dirty="0" smtClean="0"/>
              <a:t>them to the </a:t>
            </a:r>
            <a:r>
              <a:rPr lang="en-US" dirty="0"/>
              <a:t>shower/eyewash</a:t>
            </a:r>
          </a:p>
          <a:p>
            <a:pPr lvl="1"/>
            <a:r>
              <a:rPr lang="en-US" dirty="0"/>
              <a:t>Remove contaminated clothing</a:t>
            </a:r>
          </a:p>
          <a:p>
            <a:pPr lvl="1"/>
            <a:r>
              <a:rPr lang="en-US" dirty="0"/>
              <a:t>Wash for a minimum of 15 minutes</a:t>
            </a:r>
          </a:p>
          <a:p>
            <a:pPr marL="457200" lvl="1" indent="0">
              <a:buNone/>
            </a:pPr>
            <a:endParaRPr lang="en-US" sz="1200" dirty="0" smtClean="0"/>
          </a:p>
          <a:p>
            <a:r>
              <a:rPr lang="en-US" dirty="0" smtClean="0"/>
              <a:t>ERTs </a:t>
            </a:r>
            <a:r>
              <a:rPr lang="en-US" dirty="0"/>
              <a:t>will respond and provide </a:t>
            </a:r>
            <a:endParaRPr lang="en-US" dirty="0" smtClean="0"/>
          </a:p>
          <a:p>
            <a:pPr marL="0" indent="0">
              <a:buNone/>
            </a:pPr>
            <a:r>
              <a:rPr lang="en-US" dirty="0"/>
              <a:t>	</a:t>
            </a:r>
            <a:r>
              <a:rPr lang="en-US" dirty="0" smtClean="0"/>
              <a:t>1</a:t>
            </a:r>
            <a:r>
              <a:rPr lang="en-US" baseline="30000" dirty="0" smtClean="0"/>
              <a:t>st</a:t>
            </a:r>
            <a:r>
              <a:rPr lang="en-US" dirty="0" smtClean="0"/>
              <a:t> aid and arrange for </a:t>
            </a:r>
          </a:p>
          <a:p>
            <a:pPr marL="0" indent="0">
              <a:buNone/>
            </a:pPr>
            <a:r>
              <a:rPr lang="en-US" dirty="0"/>
              <a:t>	</a:t>
            </a:r>
            <a:r>
              <a:rPr lang="en-US" dirty="0" smtClean="0"/>
              <a:t>transport </a:t>
            </a:r>
            <a:r>
              <a:rPr lang="en-US" dirty="0"/>
              <a:t>to hospital</a:t>
            </a:r>
          </a:p>
          <a:p>
            <a:endParaRPr lang="en-US"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352" y="609600"/>
            <a:ext cx="1769303" cy="41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408" y="1295401"/>
            <a:ext cx="2119078" cy="120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586" y="4586049"/>
            <a:ext cx="2607647" cy="151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520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630" y="166644"/>
            <a:ext cx="4048570" cy="914400"/>
          </a:xfrm>
        </p:spPr>
        <p:txBody>
          <a:bodyPr>
            <a:normAutofit fontScale="90000"/>
          </a:bodyPr>
          <a:lstStyle/>
          <a:p>
            <a:r>
              <a:rPr lang="en-US" b="1" dirty="0"/>
              <a:t>Emergency Procedures</a:t>
            </a:r>
            <a:r>
              <a:rPr lang="en-US" dirty="0"/>
              <a:t/>
            </a:r>
            <a:br>
              <a:rPr lang="en-US" dirty="0"/>
            </a:br>
            <a:endParaRPr lang="en-US" sz="3600" dirty="0"/>
          </a:p>
        </p:txBody>
      </p:sp>
      <p:sp>
        <p:nvSpPr>
          <p:cNvPr id="3" name="Content Placeholder 2"/>
          <p:cNvSpPr>
            <a:spLocks noGrp="1"/>
          </p:cNvSpPr>
          <p:nvPr>
            <p:ph idx="1"/>
          </p:nvPr>
        </p:nvSpPr>
        <p:spPr>
          <a:xfrm>
            <a:off x="457200" y="897308"/>
            <a:ext cx="8229600" cy="5332804"/>
          </a:xfrm>
        </p:spPr>
        <p:txBody>
          <a:bodyPr>
            <a:normAutofit fontScale="92500" lnSpcReduction="10000"/>
          </a:bodyPr>
          <a:lstStyle/>
          <a:p>
            <a:pPr marL="0" indent="0">
              <a:buNone/>
            </a:pPr>
            <a:r>
              <a:rPr lang="en-US" sz="3200" b="1" u="sng" dirty="0" smtClean="0"/>
              <a:t>Chemical Spill – Significant:</a:t>
            </a:r>
          </a:p>
          <a:p>
            <a:r>
              <a:rPr lang="en-US" dirty="0" smtClean="0"/>
              <a:t>Significant </a:t>
            </a:r>
            <a:r>
              <a:rPr lang="en-US" dirty="0" smtClean="0">
                <a:sym typeface="Symbol"/>
              </a:rPr>
              <a:t> </a:t>
            </a:r>
            <a:r>
              <a:rPr lang="en-US" dirty="0" smtClean="0"/>
              <a:t>1pint or highly hazardous material</a:t>
            </a:r>
          </a:p>
          <a:p>
            <a:r>
              <a:rPr lang="en-US" dirty="0" smtClean="0"/>
              <a:t>Call Security (518) 437-8600</a:t>
            </a:r>
          </a:p>
          <a:p>
            <a:r>
              <a:rPr lang="en-US" dirty="0" smtClean="0"/>
              <a:t>Determine if anyone needs                                  assistance</a:t>
            </a:r>
          </a:p>
          <a:p>
            <a:r>
              <a:rPr lang="en-US" dirty="0" smtClean="0"/>
              <a:t>Barricade area &amp; alert others                                           in the area</a:t>
            </a:r>
          </a:p>
          <a:p>
            <a:r>
              <a:rPr lang="en-US" dirty="0" smtClean="0"/>
              <a:t>Await for ERTs and Security                                           in a safe area</a:t>
            </a:r>
          </a:p>
          <a:p>
            <a:pPr lvl="1"/>
            <a:r>
              <a:rPr lang="en-US" dirty="0" smtClean="0"/>
              <a:t>Provide additional                                                information </a:t>
            </a:r>
          </a:p>
          <a:p>
            <a:pPr lvl="1"/>
            <a:r>
              <a:rPr lang="en-US" dirty="0" smtClean="0"/>
              <a:t>Get SDS if able</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547" y="1979064"/>
            <a:ext cx="3080491" cy="411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555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446" y="90443"/>
            <a:ext cx="4235153" cy="883778"/>
          </a:xfrm>
        </p:spPr>
        <p:txBody>
          <a:bodyPr>
            <a:normAutofit/>
          </a:bodyPr>
          <a:lstStyle/>
          <a:p>
            <a:r>
              <a:rPr lang="en-US" b="1" dirty="0"/>
              <a:t>Emergency </a:t>
            </a:r>
            <a:r>
              <a:rPr lang="en-US" b="1" dirty="0" smtClean="0"/>
              <a:t>Procedures</a:t>
            </a:r>
            <a:endParaRPr lang="en-US" sz="3600" dirty="0"/>
          </a:p>
        </p:txBody>
      </p:sp>
      <p:sp>
        <p:nvSpPr>
          <p:cNvPr id="3" name="Content Placeholder 2"/>
          <p:cNvSpPr>
            <a:spLocks noGrp="1"/>
          </p:cNvSpPr>
          <p:nvPr>
            <p:ph idx="1"/>
          </p:nvPr>
        </p:nvSpPr>
        <p:spPr>
          <a:xfrm>
            <a:off x="228600" y="786213"/>
            <a:ext cx="8610600" cy="5367699"/>
          </a:xfrm>
        </p:spPr>
        <p:txBody>
          <a:bodyPr>
            <a:normAutofit fontScale="85000" lnSpcReduction="10000"/>
          </a:bodyPr>
          <a:lstStyle/>
          <a:p>
            <a:pPr marL="0" indent="0">
              <a:buNone/>
            </a:pPr>
            <a:r>
              <a:rPr lang="en-US" b="1" u="sng" dirty="0" smtClean="0"/>
              <a:t>Chemical Spill – Small</a:t>
            </a:r>
          </a:p>
          <a:p>
            <a:r>
              <a:rPr lang="en-US" dirty="0" smtClean="0"/>
              <a:t>&lt;</a:t>
            </a:r>
            <a:r>
              <a:rPr lang="en-US" dirty="0" smtClean="0"/>
              <a:t>1 </a:t>
            </a:r>
            <a:r>
              <a:rPr lang="en-US" dirty="0" smtClean="0"/>
              <a:t>pint (500 ml) of a known substan</a:t>
            </a:r>
            <a:r>
              <a:rPr lang="en-US" dirty="0" smtClean="0"/>
              <a:t>ce.</a:t>
            </a:r>
          </a:p>
          <a:p>
            <a:r>
              <a:rPr lang="en-US" dirty="0" smtClean="0"/>
              <a:t>Leave the container where it falls.  Do not attempt to handle the material or container with bare hands.</a:t>
            </a:r>
          </a:p>
          <a:p>
            <a:r>
              <a:rPr lang="en-US" dirty="0" smtClean="0"/>
              <a:t>Alert room occupants of the spill.  If material is flammable, turn off ignition sources. </a:t>
            </a:r>
            <a:endParaRPr lang="en-US" dirty="0" smtClean="0"/>
          </a:p>
          <a:p>
            <a:r>
              <a:rPr lang="en-US" dirty="0" smtClean="0"/>
              <a:t>Have </a:t>
            </a:r>
            <a:r>
              <a:rPr lang="en-US" dirty="0" smtClean="0"/>
              <a:t>needed equipment </a:t>
            </a:r>
            <a:r>
              <a:rPr lang="en-US" dirty="0" smtClean="0"/>
              <a:t>and PPE; review SDS if necessary. </a:t>
            </a:r>
            <a:endParaRPr lang="en-US" dirty="0" smtClean="0"/>
          </a:p>
          <a:p>
            <a:r>
              <a:rPr lang="en-US" dirty="0" smtClean="0"/>
              <a:t>Collect </a:t>
            </a:r>
            <a:r>
              <a:rPr lang="en-US" dirty="0" smtClean="0"/>
              <a:t>all contaminated material </a:t>
            </a:r>
            <a:r>
              <a:rPr lang="en-US" dirty="0" smtClean="0"/>
              <a:t>and </a:t>
            </a:r>
            <a:r>
              <a:rPr lang="en-US" dirty="0" smtClean="0"/>
              <a:t>place in waste container.                          </a:t>
            </a:r>
          </a:p>
          <a:p>
            <a:r>
              <a:rPr lang="en-US" dirty="0" smtClean="0"/>
              <a:t>Label </a:t>
            </a:r>
            <a:r>
              <a:rPr lang="en-US" dirty="0" smtClean="0"/>
              <a:t>waste container </a:t>
            </a:r>
            <a:r>
              <a:rPr lang="en-US" dirty="0" smtClean="0"/>
              <a:t>and put in satellite accumulation area.</a:t>
            </a:r>
          </a:p>
          <a:p>
            <a:r>
              <a:rPr lang="en-US" dirty="0" smtClean="0"/>
              <a:t>If </a:t>
            </a:r>
            <a:r>
              <a:rPr lang="en-US" dirty="0" smtClean="0"/>
              <a:t>unsure – Call Security!!</a:t>
            </a:r>
            <a:endParaRPr lang="en-US" dirty="0"/>
          </a:p>
        </p:txBody>
      </p:sp>
    </p:spTree>
    <p:extLst>
      <p:ext uri="{BB962C8B-B14F-4D97-AF65-F5344CB8AC3E}">
        <p14:creationId xmlns:p14="http://schemas.microsoft.com/office/powerpoint/2010/main" val="730379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2160" y="168779"/>
            <a:ext cx="4644639" cy="576841"/>
          </a:xfrm>
        </p:spPr>
        <p:txBody>
          <a:bodyPr/>
          <a:lstStyle/>
          <a:p>
            <a:r>
              <a:rPr lang="en-US" b="1" dirty="0" smtClean="0"/>
              <a:t>Waste Disposal </a:t>
            </a:r>
            <a:endParaRPr lang="en-US" b="1" dirty="0"/>
          </a:p>
        </p:txBody>
      </p:sp>
      <p:sp>
        <p:nvSpPr>
          <p:cNvPr id="3" name="Content Placeholder 2"/>
          <p:cNvSpPr>
            <a:spLocks noGrp="1"/>
          </p:cNvSpPr>
          <p:nvPr>
            <p:ph idx="1"/>
          </p:nvPr>
        </p:nvSpPr>
        <p:spPr>
          <a:xfrm>
            <a:off x="228600" y="1068224"/>
            <a:ext cx="8686800" cy="5332576"/>
          </a:xfrm>
        </p:spPr>
        <p:txBody>
          <a:bodyPr>
            <a:normAutofit lnSpcReduction="10000"/>
          </a:bodyPr>
          <a:lstStyle/>
          <a:p>
            <a:pPr marL="0" indent="0" algn="ctr">
              <a:buNone/>
            </a:pPr>
            <a:r>
              <a:rPr lang="en-US" b="1" u="sng" dirty="0" smtClean="0"/>
              <a:t>No waste goes down the drain or in the trash</a:t>
            </a:r>
          </a:p>
          <a:p>
            <a:r>
              <a:rPr lang="en-US" dirty="0" smtClean="0"/>
              <a:t>All labs have a designated SAA (Satellite Accumulation Area) for waste. </a:t>
            </a:r>
          </a:p>
          <a:p>
            <a:pPr marL="109728" indent="0" algn="ctr">
              <a:buNone/>
            </a:pPr>
            <a:r>
              <a:rPr lang="en-US" dirty="0" smtClean="0"/>
              <a:t>Contact EHS with any disposal questions: </a:t>
            </a:r>
            <a:r>
              <a:rPr lang="en-US" b="1" dirty="0" smtClean="0">
                <a:hlinkClick r:id="rId2"/>
              </a:rPr>
              <a:t>sunypolyehs@sunypoly.edu</a:t>
            </a:r>
            <a:r>
              <a:rPr lang="en-US" b="1" dirty="0" smtClean="0"/>
              <a:t> </a:t>
            </a:r>
          </a:p>
          <a:p>
            <a:pPr marL="109728" indent="0">
              <a:buNone/>
            </a:pPr>
            <a:endParaRPr lang="en-US" sz="1300" dirty="0" smtClean="0"/>
          </a:p>
          <a:p>
            <a:pPr marL="109728" indent="0">
              <a:buNone/>
            </a:pPr>
            <a:r>
              <a:rPr lang="en-US" dirty="0" smtClean="0"/>
              <a:t>Hazardous </a:t>
            </a:r>
            <a:r>
              <a:rPr lang="en-US" dirty="0"/>
              <a:t>Waste- </a:t>
            </a:r>
            <a:endParaRPr lang="en-US" dirty="0" smtClean="0"/>
          </a:p>
          <a:p>
            <a:pPr lvl="1"/>
            <a:r>
              <a:rPr lang="en-US" b="1" dirty="0" smtClean="0"/>
              <a:t>Meets one of the following characteristics</a:t>
            </a:r>
            <a:r>
              <a:rPr lang="en-US" dirty="0" smtClean="0"/>
              <a:t>:</a:t>
            </a:r>
          </a:p>
          <a:p>
            <a:pPr lvl="2"/>
            <a:r>
              <a:rPr lang="en-US" dirty="0" smtClean="0"/>
              <a:t>Ignitable (FP&lt; 140 F)</a:t>
            </a:r>
          </a:p>
          <a:p>
            <a:pPr lvl="2"/>
            <a:r>
              <a:rPr lang="en-US" dirty="0" smtClean="0"/>
              <a:t>Corrosive (pH &lt;2 or &gt;12.5)</a:t>
            </a:r>
          </a:p>
          <a:p>
            <a:pPr lvl="2"/>
            <a:r>
              <a:rPr lang="en-US" dirty="0" smtClean="0"/>
              <a:t>Reactive (H</a:t>
            </a:r>
            <a:r>
              <a:rPr lang="en-US" baseline="-25000" dirty="0" smtClean="0"/>
              <a:t>2</a:t>
            </a:r>
            <a:r>
              <a:rPr lang="en-US" dirty="0" smtClean="0"/>
              <a:t>0</a:t>
            </a:r>
            <a:r>
              <a:rPr lang="en-US" dirty="0"/>
              <a:t> </a:t>
            </a:r>
            <a:r>
              <a:rPr lang="en-US" dirty="0" smtClean="0"/>
              <a:t>reactive, oxidizer, pyrophoric)</a:t>
            </a:r>
          </a:p>
          <a:p>
            <a:pPr lvl="2"/>
            <a:r>
              <a:rPr lang="en-US" dirty="0" smtClean="0"/>
              <a:t>Toxic</a:t>
            </a:r>
          </a:p>
          <a:p>
            <a:pPr lvl="1"/>
            <a:endParaRPr lang="en-US" dirty="0"/>
          </a:p>
        </p:txBody>
      </p:sp>
    </p:spTree>
    <p:extLst>
      <p:ext uri="{BB962C8B-B14F-4D97-AF65-F5344CB8AC3E}">
        <p14:creationId xmlns:p14="http://schemas.microsoft.com/office/powerpoint/2010/main" val="1101344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900" y="0"/>
            <a:ext cx="4396099" cy="762000"/>
          </a:xfrm>
        </p:spPr>
        <p:txBody>
          <a:bodyPr/>
          <a:lstStyle/>
          <a:p>
            <a:r>
              <a:rPr lang="en-US" b="1" dirty="0" smtClean="0"/>
              <a:t>Hazardous Waste </a:t>
            </a:r>
            <a:endParaRPr lang="en-US" b="1" dirty="0"/>
          </a:p>
        </p:txBody>
      </p:sp>
      <p:sp>
        <p:nvSpPr>
          <p:cNvPr id="3" name="Content Placeholder 2"/>
          <p:cNvSpPr>
            <a:spLocks noGrp="1"/>
          </p:cNvSpPr>
          <p:nvPr>
            <p:ph idx="1"/>
          </p:nvPr>
        </p:nvSpPr>
        <p:spPr>
          <a:xfrm>
            <a:off x="381000" y="948583"/>
            <a:ext cx="8229600" cy="5129129"/>
          </a:xfrm>
        </p:spPr>
        <p:txBody>
          <a:bodyPr>
            <a:normAutofit/>
          </a:bodyPr>
          <a:lstStyle/>
          <a:p>
            <a:pPr marL="0" lvl="0" indent="0">
              <a:lnSpc>
                <a:spcPct val="80000"/>
              </a:lnSpc>
              <a:spcBef>
                <a:spcPct val="20000"/>
              </a:spcBef>
              <a:buClr>
                <a:srgbClr val="006800"/>
              </a:buClr>
              <a:buNone/>
              <a:defRPr/>
            </a:pPr>
            <a:r>
              <a:rPr lang="en-US" b="1" u="sng" dirty="0" smtClean="0">
                <a:latin typeface="Calibri" pitchFamily="34" charset="0"/>
                <a:cs typeface="Calibri" pitchFamily="34" charset="0"/>
              </a:rPr>
              <a:t>Labeling: </a:t>
            </a:r>
          </a:p>
          <a:p>
            <a:pPr marL="0" lvl="0" indent="0">
              <a:lnSpc>
                <a:spcPct val="80000"/>
              </a:lnSpc>
              <a:spcBef>
                <a:spcPct val="20000"/>
              </a:spcBef>
              <a:buClr>
                <a:srgbClr val="006800"/>
              </a:buClr>
              <a:buNone/>
              <a:defRPr/>
            </a:pPr>
            <a:r>
              <a:rPr lang="en-US" sz="2400" dirty="0" smtClean="0">
                <a:latin typeface="Calibri" pitchFamily="34" charset="0"/>
                <a:cs typeface="Calibri" pitchFamily="34" charset="0"/>
              </a:rPr>
              <a:t>Hazardous </a:t>
            </a:r>
            <a:r>
              <a:rPr lang="en-US" sz="2400" b="1" dirty="0">
                <a:latin typeface="Calibri" pitchFamily="34" charset="0"/>
                <a:cs typeface="Calibri" pitchFamily="34" charset="0"/>
              </a:rPr>
              <a:t>waste</a:t>
            </a:r>
            <a:r>
              <a:rPr lang="en-US" sz="2400" dirty="0">
                <a:latin typeface="Calibri" pitchFamily="34" charset="0"/>
                <a:cs typeface="Calibri" pitchFamily="34" charset="0"/>
              </a:rPr>
              <a:t> </a:t>
            </a:r>
            <a:r>
              <a:rPr lang="en-US" sz="2400" dirty="0" smtClean="0">
                <a:latin typeface="Calibri" pitchFamily="34" charset="0"/>
                <a:cs typeface="Calibri" pitchFamily="34" charset="0"/>
              </a:rPr>
              <a:t>must </a:t>
            </a:r>
            <a:r>
              <a:rPr lang="en-US" sz="2400" dirty="0">
                <a:latin typeface="Calibri" pitchFamily="34" charset="0"/>
                <a:cs typeface="Calibri" pitchFamily="34" charset="0"/>
              </a:rPr>
              <a:t>be </a:t>
            </a:r>
            <a:r>
              <a:rPr lang="en-US" sz="2400" b="1" dirty="0">
                <a:latin typeface="Calibri" pitchFamily="34" charset="0"/>
                <a:cs typeface="Calibri" pitchFamily="34" charset="0"/>
              </a:rPr>
              <a:t>labeled</a:t>
            </a:r>
            <a:r>
              <a:rPr lang="en-US" sz="2400" dirty="0">
                <a:latin typeface="Calibri" pitchFamily="34" charset="0"/>
                <a:cs typeface="Calibri" pitchFamily="34" charset="0"/>
              </a:rPr>
              <a:t>, a</a:t>
            </a:r>
            <a:r>
              <a:rPr lang="en-US" sz="2400" i="1" dirty="0">
                <a:latin typeface="Calibri" pitchFamily="34" charset="0"/>
                <a:cs typeface="Calibri" pitchFamily="34" charset="0"/>
              </a:rPr>
              <a:t>s described below.</a:t>
            </a:r>
          </a:p>
          <a:p>
            <a:pPr marL="342900" lvl="0" indent="-342900">
              <a:lnSpc>
                <a:spcPct val="80000"/>
              </a:lnSpc>
              <a:spcBef>
                <a:spcPct val="20000"/>
              </a:spcBef>
              <a:buClr>
                <a:srgbClr val="006800"/>
              </a:buClr>
              <a:buFont typeface="Arial" pitchFamily="34" charset="0"/>
              <a:buChar char="•"/>
              <a:defRPr/>
            </a:pPr>
            <a:r>
              <a:rPr lang="en-US" sz="2400" b="1" u="sng" dirty="0">
                <a:latin typeface="Calibri" pitchFamily="34" charset="0"/>
                <a:cs typeface="Calibri" pitchFamily="34" charset="0"/>
              </a:rPr>
              <a:t>NAME</a:t>
            </a:r>
            <a:r>
              <a:rPr lang="en-US" sz="2400" dirty="0">
                <a:latin typeface="Calibri" pitchFamily="34" charset="0"/>
                <a:cs typeface="Calibri" pitchFamily="34" charset="0"/>
              </a:rPr>
              <a:t> of person responsible for generating waste and their department.</a:t>
            </a:r>
            <a:endParaRPr lang="en-US" sz="2400" b="1" u="sng" dirty="0">
              <a:latin typeface="Calibri" pitchFamily="34" charset="0"/>
              <a:cs typeface="Calibri" pitchFamily="34" charset="0"/>
            </a:endParaRPr>
          </a:p>
          <a:p>
            <a:pPr marL="342900" lvl="0" indent="-342900">
              <a:lnSpc>
                <a:spcPct val="80000"/>
              </a:lnSpc>
              <a:spcBef>
                <a:spcPct val="20000"/>
              </a:spcBef>
              <a:buClr>
                <a:srgbClr val="006800"/>
              </a:buClr>
              <a:buFont typeface="Arial" pitchFamily="34" charset="0"/>
              <a:buChar char="•"/>
              <a:defRPr/>
            </a:pPr>
            <a:r>
              <a:rPr lang="en-US" sz="2400" b="1" u="sng" dirty="0">
                <a:latin typeface="Calibri" pitchFamily="34" charset="0"/>
                <a:cs typeface="Calibri" pitchFamily="34" charset="0"/>
              </a:rPr>
              <a:t>START DATE</a:t>
            </a:r>
            <a:r>
              <a:rPr lang="en-US" sz="2400" b="1" dirty="0">
                <a:latin typeface="Calibri" pitchFamily="34" charset="0"/>
                <a:cs typeface="Calibri" pitchFamily="34" charset="0"/>
              </a:rPr>
              <a:t>: </a:t>
            </a:r>
            <a:r>
              <a:rPr lang="en-US" sz="2400" dirty="0">
                <a:latin typeface="Calibri" pitchFamily="34" charset="0"/>
                <a:cs typeface="Calibri" pitchFamily="34" charset="0"/>
              </a:rPr>
              <a:t>the date you </a:t>
            </a:r>
            <a:r>
              <a:rPr lang="en-US" sz="2400" b="1" dirty="0">
                <a:latin typeface="Calibri" pitchFamily="34" charset="0"/>
                <a:cs typeface="Calibri" pitchFamily="34" charset="0"/>
              </a:rPr>
              <a:t>first</a:t>
            </a:r>
            <a:r>
              <a:rPr lang="en-US" sz="2400" dirty="0">
                <a:latin typeface="Calibri" pitchFamily="34" charset="0"/>
                <a:cs typeface="Calibri" pitchFamily="34" charset="0"/>
              </a:rPr>
              <a:t> put waste into the container.</a:t>
            </a:r>
          </a:p>
          <a:p>
            <a:pPr marL="342900" lvl="0" indent="-342900">
              <a:lnSpc>
                <a:spcPct val="80000"/>
              </a:lnSpc>
              <a:spcBef>
                <a:spcPct val="20000"/>
              </a:spcBef>
              <a:buClr>
                <a:srgbClr val="006800"/>
              </a:buClr>
              <a:buFont typeface="Arial" pitchFamily="34" charset="0"/>
              <a:buChar char="•"/>
              <a:defRPr/>
            </a:pPr>
            <a:r>
              <a:rPr lang="en-US" sz="2400" b="1" u="sng" dirty="0">
                <a:latin typeface="Calibri" pitchFamily="34" charset="0"/>
                <a:cs typeface="Calibri" pitchFamily="34" charset="0"/>
              </a:rPr>
              <a:t>FILL DATE</a:t>
            </a:r>
            <a:r>
              <a:rPr lang="en-US" sz="2400" b="1" dirty="0">
                <a:latin typeface="Calibri" pitchFamily="34" charset="0"/>
                <a:cs typeface="Calibri" pitchFamily="34" charset="0"/>
              </a:rPr>
              <a:t>: </a:t>
            </a:r>
            <a:r>
              <a:rPr lang="en-US" sz="2400" dirty="0">
                <a:latin typeface="Calibri" pitchFamily="34" charset="0"/>
                <a:cs typeface="Calibri" pitchFamily="34" charset="0"/>
              </a:rPr>
              <a:t>the date you place the </a:t>
            </a:r>
            <a:r>
              <a:rPr lang="en-US" sz="2400" b="1" dirty="0">
                <a:latin typeface="Calibri" pitchFamily="34" charset="0"/>
                <a:cs typeface="Calibri" pitchFamily="34" charset="0"/>
              </a:rPr>
              <a:t>full</a:t>
            </a:r>
            <a:r>
              <a:rPr lang="en-US" sz="2400" dirty="0">
                <a:latin typeface="Calibri" pitchFamily="34" charset="0"/>
                <a:cs typeface="Calibri" pitchFamily="34" charset="0"/>
              </a:rPr>
              <a:t> container in the satellite accumulation area.</a:t>
            </a:r>
            <a:endParaRPr lang="en-US" sz="2400" b="1" u="sng" dirty="0">
              <a:latin typeface="Calibri" pitchFamily="34" charset="0"/>
              <a:cs typeface="Calibri" pitchFamily="34" charset="0"/>
            </a:endParaRPr>
          </a:p>
          <a:p>
            <a:pPr marL="342900" lvl="0" indent="-342900">
              <a:lnSpc>
                <a:spcPct val="80000"/>
              </a:lnSpc>
              <a:spcBef>
                <a:spcPct val="20000"/>
              </a:spcBef>
              <a:buClr>
                <a:srgbClr val="006800"/>
              </a:buClr>
              <a:buFont typeface="Arial" pitchFamily="34" charset="0"/>
              <a:buChar char="•"/>
              <a:defRPr/>
            </a:pPr>
            <a:r>
              <a:rPr lang="en-US" sz="2400" b="1" u="sng" dirty="0">
                <a:latin typeface="Calibri" pitchFamily="34" charset="0"/>
                <a:cs typeface="Calibri" pitchFamily="34" charset="0"/>
              </a:rPr>
              <a:t>CONTENTS</a:t>
            </a:r>
            <a:r>
              <a:rPr lang="en-US" sz="2400" dirty="0">
                <a:latin typeface="Calibri" pitchFamily="34" charset="0"/>
                <a:cs typeface="Calibri" pitchFamily="34" charset="0"/>
              </a:rPr>
              <a:t>: The type of waste that was generated – boxes must be checked to include the following:</a:t>
            </a:r>
          </a:p>
          <a:p>
            <a:pPr marL="678942" lvl="1" indent="-285750">
              <a:lnSpc>
                <a:spcPct val="80000"/>
              </a:lnSpc>
              <a:spcBef>
                <a:spcPct val="20000"/>
              </a:spcBef>
              <a:buClr>
                <a:srgbClr val="006800"/>
              </a:buClr>
              <a:buFont typeface="Arial" pitchFamily="34" charset="0"/>
              <a:buChar char="•"/>
              <a:defRPr/>
            </a:pPr>
            <a:r>
              <a:rPr lang="en-US" sz="1600" dirty="0">
                <a:latin typeface="Calibri" pitchFamily="34" charset="0"/>
                <a:cs typeface="Calibri" pitchFamily="34" charset="0"/>
              </a:rPr>
              <a:t>Type: SOLID or LIQUID or MIXED</a:t>
            </a:r>
          </a:p>
          <a:p>
            <a:pPr marL="678942" lvl="1" indent="-285750">
              <a:lnSpc>
                <a:spcPct val="80000"/>
              </a:lnSpc>
              <a:spcBef>
                <a:spcPct val="20000"/>
              </a:spcBef>
              <a:buClr>
                <a:srgbClr val="006800"/>
              </a:buClr>
              <a:buFont typeface="Arial" pitchFamily="34" charset="0"/>
              <a:buChar char="•"/>
              <a:defRPr/>
            </a:pPr>
            <a:r>
              <a:rPr lang="en-US" sz="1600" dirty="0">
                <a:latin typeface="Calibri" pitchFamily="34" charset="0"/>
                <a:cs typeface="Calibri" pitchFamily="34" charset="0"/>
              </a:rPr>
              <a:t>Hazard: IGNITABLE/FLAMMABLE, CORROSIVE, TOXIC or REACTIVE.</a:t>
            </a:r>
          </a:p>
          <a:p>
            <a:pPr marL="678942" lvl="1" indent="-285750">
              <a:lnSpc>
                <a:spcPct val="80000"/>
              </a:lnSpc>
              <a:spcBef>
                <a:spcPct val="20000"/>
              </a:spcBef>
              <a:buClr>
                <a:srgbClr val="006800"/>
              </a:buClr>
              <a:buFont typeface="Arial" pitchFamily="34" charset="0"/>
              <a:buChar char="•"/>
              <a:defRPr/>
            </a:pPr>
            <a:r>
              <a:rPr lang="en-US" sz="1600" dirty="0">
                <a:latin typeface="Calibri" pitchFamily="34" charset="0"/>
                <a:cs typeface="Calibri" pitchFamily="34" charset="0"/>
              </a:rPr>
              <a:t>Name of the ingredient that makes the </a:t>
            </a:r>
            <a:r>
              <a:rPr lang="en-US" sz="1600" b="1" dirty="0">
                <a:latin typeface="Calibri" pitchFamily="34" charset="0"/>
                <a:cs typeface="Calibri" pitchFamily="34" charset="0"/>
              </a:rPr>
              <a:t>waste hazardous</a:t>
            </a:r>
            <a:endParaRPr lang="en-US" sz="2000" dirty="0">
              <a:latin typeface="Calibri" pitchFamily="34" charset="0"/>
              <a:cs typeface="Calibri" pitchFamily="34" charset="0"/>
            </a:endParaRPr>
          </a:p>
          <a:p>
            <a:pPr marL="109728" indent="0">
              <a:buNone/>
            </a:pPr>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594" y="4114868"/>
            <a:ext cx="3932312" cy="321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487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264" y="61957"/>
            <a:ext cx="4345536" cy="685800"/>
          </a:xfrm>
        </p:spPr>
        <p:txBody>
          <a:bodyPr/>
          <a:lstStyle/>
          <a:p>
            <a:r>
              <a:rPr lang="en-US" b="1" dirty="0" smtClean="0"/>
              <a:t>Other Waste </a:t>
            </a:r>
            <a:endParaRPr lang="en-US" b="1" dirty="0"/>
          </a:p>
        </p:txBody>
      </p:sp>
      <p:sp>
        <p:nvSpPr>
          <p:cNvPr id="3" name="Content Placeholder 2"/>
          <p:cNvSpPr>
            <a:spLocks noGrp="1"/>
          </p:cNvSpPr>
          <p:nvPr>
            <p:ph idx="1"/>
          </p:nvPr>
        </p:nvSpPr>
        <p:spPr>
          <a:xfrm>
            <a:off x="304800" y="880218"/>
            <a:ext cx="8382000" cy="5694318"/>
          </a:xfrm>
        </p:spPr>
        <p:txBody>
          <a:bodyPr>
            <a:normAutofit lnSpcReduction="10000"/>
          </a:bodyPr>
          <a:lstStyle/>
          <a:p>
            <a:pPr marL="0" indent="0">
              <a:buNone/>
            </a:pPr>
            <a:r>
              <a:rPr lang="en-US" b="1" u="sng" dirty="0" smtClean="0"/>
              <a:t>Non-Hazardous Waste:</a:t>
            </a:r>
          </a:p>
          <a:p>
            <a:r>
              <a:rPr lang="en-US" dirty="0" smtClean="0"/>
              <a:t>Doesn’t meet the EPA                                         criteria for Hazardous Waste </a:t>
            </a:r>
          </a:p>
          <a:p>
            <a:r>
              <a:rPr lang="en-US" dirty="0" smtClean="0"/>
              <a:t>Do not pour down drain or put in trash</a:t>
            </a:r>
          </a:p>
          <a:p>
            <a:r>
              <a:rPr lang="en-US" dirty="0" smtClean="0"/>
              <a:t>Label with “Non-</a:t>
            </a:r>
            <a:r>
              <a:rPr lang="en-US" dirty="0" err="1" smtClean="0"/>
              <a:t>Haz</a:t>
            </a:r>
            <a:r>
              <a:rPr lang="en-US" dirty="0" smtClean="0"/>
              <a:t>” Label and put in SAA</a:t>
            </a:r>
          </a:p>
          <a:p>
            <a:endParaRPr lang="en-US" sz="1700" dirty="0"/>
          </a:p>
          <a:p>
            <a:pPr marL="0" indent="0">
              <a:buNone/>
            </a:pPr>
            <a:r>
              <a:rPr lang="en-US" b="1" u="sng" dirty="0" smtClean="0"/>
              <a:t>Universal Waste: </a:t>
            </a:r>
          </a:p>
          <a:p>
            <a:r>
              <a:rPr lang="en-US" dirty="0" smtClean="0"/>
              <a:t>Batteries, Lamps &amp; Mercury containing devices </a:t>
            </a:r>
            <a:r>
              <a:rPr lang="en-US" b="1" dirty="0"/>
              <a:t> </a:t>
            </a:r>
            <a:r>
              <a:rPr lang="en-US" b="1" dirty="0" smtClean="0"/>
              <a:t>ONLY</a:t>
            </a:r>
            <a:endParaRPr lang="en-US" dirty="0" smtClean="0"/>
          </a:p>
          <a:p>
            <a:r>
              <a:rPr lang="en-US" dirty="0" smtClean="0"/>
              <a:t>Label and put in SAA </a:t>
            </a:r>
          </a:p>
          <a:p>
            <a:r>
              <a:rPr lang="en-US" dirty="0" smtClean="0"/>
              <a:t>Indicate type of items (i.e. Bulbs)                    and date</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051" y="595230"/>
            <a:ext cx="2535964" cy="253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185" y="4322036"/>
            <a:ext cx="2535964" cy="253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50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879" y="113944"/>
            <a:ext cx="4883921" cy="762000"/>
          </a:xfrm>
        </p:spPr>
        <p:txBody>
          <a:bodyPr/>
          <a:lstStyle/>
          <a:p>
            <a:r>
              <a:rPr lang="en-US" b="1" dirty="0" smtClean="0"/>
              <a:t>Satellite Accumulation Area</a:t>
            </a:r>
            <a:endParaRPr lang="en-US" b="1" dirty="0"/>
          </a:p>
        </p:txBody>
      </p:sp>
      <p:sp>
        <p:nvSpPr>
          <p:cNvPr id="3" name="Content Placeholder 2"/>
          <p:cNvSpPr>
            <a:spLocks noGrp="1"/>
          </p:cNvSpPr>
          <p:nvPr>
            <p:ph idx="1"/>
          </p:nvPr>
        </p:nvSpPr>
        <p:spPr>
          <a:xfrm>
            <a:off x="228600" y="875944"/>
            <a:ext cx="8686800" cy="5698592"/>
          </a:xfrm>
        </p:spPr>
        <p:txBody>
          <a:bodyPr>
            <a:normAutofit/>
          </a:bodyPr>
          <a:lstStyle/>
          <a:p>
            <a:pPr marL="0" indent="0">
              <a:buNone/>
            </a:pPr>
            <a:r>
              <a:rPr lang="en-US" b="1" u="sng" dirty="0" smtClean="0"/>
              <a:t>ALL WASTE IS PLACED IN THE SAA:</a:t>
            </a:r>
          </a:p>
          <a:p>
            <a:r>
              <a:rPr lang="en-US" sz="2800" dirty="0" smtClean="0"/>
              <a:t>Use separate bins to contain waste types (i.e. acids, bases, solvents</a:t>
            </a:r>
            <a:r>
              <a:rPr lang="en-US" sz="2800" dirty="0"/>
              <a:t>). Signage is posted at the SAA on what chemicals are compatible and  can be mixed </a:t>
            </a:r>
            <a:endParaRPr lang="en-US" sz="2800" dirty="0" smtClean="0"/>
          </a:p>
          <a:p>
            <a:r>
              <a:rPr lang="en-US" sz="2800" dirty="0" smtClean="0"/>
              <a:t>Store only in designated area, do not mix with stock chemicals</a:t>
            </a:r>
          </a:p>
          <a:p>
            <a:endParaRPr lang="en-US" sz="2800" dirty="0"/>
          </a:p>
        </p:txBody>
      </p:sp>
    </p:spTree>
    <p:extLst>
      <p:ext uri="{BB962C8B-B14F-4D97-AF65-F5344CB8AC3E}">
        <p14:creationId xmlns:p14="http://schemas.microsoft.com/office/powerpoint/2010/main" val="3382743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smtClean="0"/>
              <a:t>Hazardous Chemicals </a:t>
            </a:r>
            <a:endParaRPr lang="en-US" b="1" dirty="0"/>
          </a:p>
        </p:txBody>
      </p:sp>
      <p:sp>
        <p:nvSpPr>
          <p:cNvPr id="5" name="Content Placeholder 4"/>
          <p:cNvSpPr>
            <a:spLocks noGrp="1"/>
          </p:cNvSpPr>
          <p:nvPr>
            <p:ph idx="1"/>
          </p:nvPr>
        </p:nvSpPr>
        <p:spPr>
          <a:xfrm>
            <a:off x="553998" y="937108"/>
            <a:ext cx="8532976" cy="5489329"/>
          </a:xfrm>
        </p:spPr>
        <p:txBody>
          <a:bodyPr>
            <a:normAutofit/>
          </a:bodyPr>
          <a:lstStyle/>
          <a:p>
            <a:pPr marL="0" indent="0">
              <a:buNone/>
            </a:pPr>
            <a:r>
              <a:rPr lang="en-US" b="1" u="sng" dirty="0" smtClean="0"/>
              <a:t>Chemicals of Concern </a:t>
            </a:r>
            <a:r>
              <a:rPr lang="en-US" sz="2400" u="sng" dirty="0" smtClean="0"/>
              <a:t>(commonly used in labs)</a:t>
            </a:r>
            <a:r>
              <a:rPr lang="en-US" sz="2400" b="1" u="sng" dirty="0" smtClean="0"/>
              <a:t>: </a:t>
            </a:r>
          </a:p>
          <a:p>
            <a:pPr marL="0" indent="0">
              <a:buNone/>
            </a:pPr>
            <a:r>
              <a:rPr lang="en-US" sz="1800" dirty="0" smtClean="0"/>
              <a:t>Flammables 						Corrosives</a:t>
            </a:r>
          </a:p>
          <a:p>
            <a:pPr marL="0" indent="0">
              <a:buNone/>
            </a:pPr>
            <a:r>
              <a:rPr lang="en-US" sz="1800" dirty="0" smtClean="0"/>
              <a:t>Oxidizers</a:t>
            </a:r>
            <a:r>
              <a:rPr lang="en-US" sz="1800" dirty="0"/>
              <a:t>	</a:t>
            </a:r>
            <a:r>
              <a:rPr lang="en-US" sz="1800" dirty="0" smtClean="0"/>
              <a:t>					Water Reactive</a:t>
            </a:r>
          </a:p>
          <a:p>
            <a:pPr marL="0" indent="0">
              <a:buNone/>
            </a:pPr>
            <a:r>
              <a:rPr lang="en-US" sz="1800" dirty="0" smtClean="0"/>
              <a:t>Pyrophorics 						Peroxide formers 	</a:t>
            </a:r>
          </a:p>
          <a:p>
            <a:pPr marL="0" indent="0">
              <a:buNone/>
            </a:pPr>
            <a:r>
              <a:rPr lang="en-US" sz="1800" dirty="0" smtClean="0"/>
              <a:t>Toxics 							Nanomaterials</a:t>
            </a:r>
          </a:p>
          <a:p>
            <a:pPr marL="0" indent="0">
              <a:buNone/>
            </a:pPr>
            <a:endParaRPr lang="en-US" sz="1000" dirty="0" smtClean="0"/>
          </a:p>
          <a:p>
            <a:pPr marL="0" indent="0">
              <a:buNone/>
            </a:pPr>
            <a:endParaRPr lang="en-US" sz="1000" dirty="0"/>
          </a:p>
          <a:p>
            <a:pPr marL="0" indent="0">
              <a:buNone/>
            </a:pPr>
            <a:endParaRPr lang="en-US" sz="1000" dirty="0" smtClean="0"/>
          </a:p>
          <a:p>
            <a:pPr marL="0" indent="0">
              <a:buNone/>
            </a:pPr>
            <a:r>
              <a:rPr lang="en-US" b="1" u="sng" dirty="0" smtClean="0"/>
              <a:t>Specific Chemicals </a:t>
            </a:r>
            <a:r>
              <a:rPr lang="en-US" sz="2400" u="sng" dirty="0" smtClean="0"/>
              <a:t>(examples in labs)</a:t>
            </a:r>
            <a:r>
              <a:rPr lang="en-US" sz="2400" dirty="0" smtClean="0"/>
              <a:t>: </a:t>
            </a:r>
          </a:p>
          <a:p>
            <a:pPr marL="0" indent="0">
              <a:buNone/>
            </a:pPr>
            <a:r>
              <a:rPr lang="en-US" sz="1800" dirty="0" smtClean="0"/>
              <a:t>Arsenic		    				Formaldehyde</a:t>
            </a:r>
            <a:r>
              <a:rPr lang="en-US" sz="1800" dirty="0"/>
              <a:t>	</a:t>
            </a:r>
            <a:r>
              <a:rPr lang="en-US" sz="1800" dirty="0" smtClean="0"/>
              <a:t>       					 Methylene chloride   			Mercury</a:t>
            </a:r>
            <a:endParaRPr lang="en-US" sz="1800" dirty="0"/>
          </a:p>
          <a:p>
            <a:pPr marL="0" indent="0">
              <a:buNone/>
            </a:pPr>
            <a:r>
              <a:rPr lang="en-US" sz="1800" dirty="0"/>
              <a:t>Sodium </a:t>
            </a:r>
            <a:r>
              <a:rPr lang="en-US" sz="1800" dirty="0" err="1" smtClean="0"/>
              <a:t>azide</a:t>
            </a:r>
            <a:r>
              <a:rPr lang="en-US" sz="1800" dirty="0" smtClean="0"/>
              <a:t>				HF </a:t>
            </a:r>
            <a:r>
              <a:rPr lang="en-US" sz="1800" dirty="0"/>
              <a:t>(hydrogen fluoride</a:t>
            </a:r>
            <a:r>
              <a:rPr lang="en-US" sz="1800" dirty="0" smtClean="0"/>
              <a:t>) </a:t>
            </a:r>
            <a:r>
              <a:rPr lang="en-US" sz="1800" dirty="0"/>
              <a:t>			    </a:t>
            </a:r>
            <a:r>
              <a:rPr lang="en-US" sz="1800" dirty="0" smtClean="0"/>
              <a:t>   		</a:t>
            </a:r>
            <a:endParaRPr lang="en-US" sz="1800" dirty="0"/>
          </a:p>
          <a:p>
            <a:pPr marL="0" indent="0">
              <a:buNone/>
            </a:pPr>
            <a:r>
              <a:rPr lang="en-US" sz="1800" dirty="0" err="1"/>
              <a:t>Perchloric</a:t>
            </a:r>
            <a:r>
              <a:rPr lang="en-US" sz="1800" dirty="0"/>
              <a:t> acid 				Chloroform</a:t>
            </a:r>
          </a:p>
          <a:p>
            <a:pPr marL="0" indent="0">
              <a:buNone/>
            </a:pPr>
            <a:r>
              <a:rPr lang="en-US" sz="1800" dirty="0" smtClean="0"/>
              <a:t>							TMAH </a:t>
            </a:r>
            <a:r>
              <a:rPr lang="en-US" sz="1800" dirty="0"/>
              <a:t>(</a:t>
            </a:r>
            <a:r>
              <a:rPr lang="en-US" sz="1800" dirty="0" err="1" smtClean="0"/>
              <a:t>Tetramethyl</a:t>
            </a:r>
            <a:r>
              <a:rPr lang="en-US" sz="1800" dirty="0" smtClean="0"/>
              <a:t> </a:t>
            </a:r>
            <a:r>
              <a:rPr lang="en-US" sz="1800" dirty="0"/>
              <a:t>ammonium hydroxide</a:t>
            </a:r>
            <a:r>
              <a:rPr lang="en-US" sz="1800" dirty="0" smtClean="0"/>
              <a:t>)</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153" y="1513295"/>
            <a:ext cx="795629" cy="79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278" y="1448378"/>
            <a:ext cx="860546" cy="86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709" y="1481787"/>
            <a:ext cx="888761" cy="88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3564" y="2421135"/>
            <a:ext cx="773570" cy="76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760" y="1448378"/>
            <a:ext cx="1088393" cy="108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4281" y="2308924"/>
            <a:ext cx="906306" cy="90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167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912" y="94004"/>
            <a:ext cx="4037888" cy="905854"/>
          </a:xfrm>
        </p:spPr>
        <p:txBody>
          <a:bodyPr/>
          <a:lstStyle/>
          <a:p>
            <a:r>
              <a:rPr lang="en-US" b="1" dirty="0" smtClean="0"/>
              <a:t>Work Alone Policy</a:t>
            </a:r>
            <a:endParaRPr lang="en-US" b="1" dirty="0"/>
          </a:p>
        </p:txBody>
      </p:sp>
      <p:sp>
        <p:nvSpPr>
          <p:cNvPr id="3" name="Content Placeholder 2"/>
          <p:cNvSpPr>
            <a:spLocks noGrp="1"/>
          </p:cNvSpPr>
          <p:nvPr>
            <p:ph idx="1"/>
          </p:nvPr>
        </p:nvSpPr>
        <p:spPr>
          <a:xfrm>
            <a:off x="457200" y="1143000"/>
            <a:ext cx="8229600" cy="5431536"/>
          </a:xfrm>
        </p:spPr>
        <p:txBody>
          <a:bodyPr>
            <a:normAutofit fontScale="85000" lnSpcReduction="20000"/>
          </a:bodyPr>
          <a:lstStyle/>
          <a:p>
            <a:r>
              <a:rPr lang="en-US" dirty="0"/>
              <a:t>EHS-00045 Working Alone </a:t>
            </a:r>
            <a:r>
              <a:rPr lang="en-US" dirty="0" smtClean="0"/>
              <a:t>Policy</a:t>
            </a:r>
          </a:p>
          <a:p>
            <a:r>
              <a:rPr lang="en-US" b="1" dirty="0" smtClean="0"/>
              <a:t>Whenever possible </a:t>
            </a:r>
            <a:r>
              <a:rPr lang="en-US" dirty="0" smtClean="0"/>
              <a:t>– have 2 or more people in the lab when working with chemicals </a:t>
            </a:r>
          </a:p>
          <a:p>
            <a:r>
              <a:rPr lang="en-US" dirty="0" smtClean="0"/>
              <a:t>A “Buddy” is required when working with highly hazardous materials, such as: (partial list)</a:t>
            </a:r>
          </a:p>
          <a:p>
            <a:pPr lvl="1"/>
            <a:r>
              <a:rPr lang="en-US" dirty="0" smtClean="0"/>
              <a:t>TMAH, HF, Pyrophoric chemicals </a:t>
            </a:r>
          </a:p>
          <a:p>
            <a:r>
              <a:rPr lang="en-US" dirty="0" smtClean="0"/>
              <a:t>“Buddy” is to call Security and assist worker in case of emergency</a:t>
            </a:r>
          </a:p>
          <a:p>
            <a:r>
              <a:rPr lang="en-US" dirty="0" smtClean="0"/>
              <a:t>PI will determine when a “Buddy” is needed.  </a:t>
            </a:r>
          </a:p>
          <a:p>
            <a:pPr marL="109728" indent="0">
              <a:buNone/>
            </a:pPr>
            <a:endParaRPr lang="en-US" dirty="0" smtClean="0"/>
          </a:p>
          <a:p>
            <a:pPr marL="109728" indent="0">
              <a:buNone/>
            </a:pPr>
            <a:r>
              <a:rPr lang="en-US" u="sng" dirty="0" smtClean="0"/>
              <a:t>Lab Access</a:t>
            </a:r>
            <a:r>
              <a:rPr lang="en-US" dirty="0" smtClean="0"/>
              <a:t>: </a:t>
            </a:r>
            <a:endParaRPr lang="en-US" dirty="0"/>
          </a:p>
          <a:p>
            <a:r>
              <a:rPr lang="en-US" dirty="0" smtClean="0"/>
              <a:t>Normal lab access in 7AM – 9PM</a:t>
            </a:r>
          </a:p>
          <a:p>
            <a:r>
              <a:rPr lang="en-US" dirty="0" smtClean="0"/>
              <a:t>For extended access PI must submit request to Access Control.  Form in Policy</a:t>
            </a:r>
          </a:p>
        </p:txBody>
      </p:sp>
    </p:spTree>
    <p:extLst>
      <p:ext uri="{BB962C8B-B14F-4D97-AF65-F5344CB8AC3E}">
        <p14:creationId xmlns:p14="http://schemas.microsoft.com/office/powerpoint/2010/main" val="1939394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eaLnBrk="1" hangingPunct="1"/>
            <a:r>
              <a:rPr lang="en-US" sz="3200" b="1" dirty="0" smtClean="0">
                <a:latin typeface="Helvetica" panose="020B0604020202020204" pitchFamily="34" charset="0"/>
                <a:cs typeface="Helvetica" panose="020B0604020202020204" pitchFamily="34" charset="0"/>
              </a:rPr>
              <a:t>Employee Responsibilities</a:t>
            </a:r>
          </a:p>
        </p:txBody>
      </p:sp>
      <p:sp>
        <p:nvSpPr>
          <p:cNvPr id="36867" name="Rectangle 3"/>
          <p:cNvSpPr>
            <a:spLocks noGrp="1" noChangeArrowheads="1"/>
          </p:cNvSpPr>
          <p:nvPr>
            <p:ph idx="1"/>
          </p:nvPr>
        </p:nvSpPr>
        <p:spPr>
          <a:xfrm>
            <a:off x="457200" y="848412"/>
            <a:ext cx="8229600" cy="5608949"/>
          </a:xfrm>
        </p:spPr>
        <p:txBody>
          <a:bodyPr>
            <a:noAutofit/>
          </a:bodyPr>
          <a:lstStyle/>
          <a:p>
            <a:pPr eaLnBrk="1" hangingPunct="1"/>
            <a:r>
              <a:rPr lang="en-US" sz="2800" dirty="0" smtClean="0">
                <a:latin typeface="Helvetica" panose="020B0604020202020204" pitchFamily="34" charset="0"/>
                <a:cs typeface="Helvetica" panose="020B0604020202020204" pitchFamily="34" charset="0"/>
              </a:rPr>
              <a:t>All individuals are responsible for safety at SUNY Poly </a:t>
            </a:r>
          </a:p>
          <a:p>
            <a:pPr eaLnBrk="1" hangingPunct="1"/>
            <a:r>
              <a:rPr lang="en-US" sz="2800" dirty="0" smtClean="0">
                <a:latin typeface="Helvetica" panose="020B0604020202020204" pitchFamily="34" charset="0"/>
                <a:cs typeface="Helvetica" panose="020B0604020202020204" pitchFamily="34" charset="0"/>
              </a:rPr>
              <a:t>Take an active role in your safety and the safety of  others</a:t>
            </a:r>
          </a:p>
          <a:p>
            <a:pPr eaLnBrk="1" hangingPunct="1"/>
            <a:r>
              <a:rPr lang="en-US" sz="2800" dirty="0" smtClean="0">
                <a:latin typeface="Helvetica" panose="020B0604020202020204" pitchFamily="34" charset="0"/>
                <a:cs typeface="Helvetica" panose="020B0604020202020204" pitchFamily="34" charset="0"/>
              </a:rPr>
              <a:t>Plan and perform tasks in a safe manner  </a:t>
            </a:r>
          </a:p>
          <a:p>
            <a:r>
              <a:rPr lang="en-US" sz="2800" dirty="0" smtClean="0">
                <a:latin typeface="Helvetica" panose="020B0604020202020204" pitchFamily="34" charset="0"/>
                <a:cs typeface="Helvetica" panose="020B0604020202020204" pitchFamily="34" charset="0"/>
              </a:rPr>
              <a:t>Follow SUNY Poly </a:t>
            </a:r>
            <a:r>
              <a:rPr lang="en-US" sz="2800" dirty="0">
                <a:latin typeface="Helvetica" panose="020B0604020202020204" pitchFamily="34" charset="0"/>
                <a:cs typeface="Helvetica" panose="020B0604020202020204" pitchFamily="34" charset="0"/>
              </a:rPr>
              <a:t>safety policies and </a:t>
            </a:r>
            <a:r>
              <a:rPr lang="en-US" sz="2800" dirty="0" smtClean="0">
                <a:latin typeface="Helvetica" panose="020B0604020202020204" pitchFamily="34" charset="0"/>
                <a:cs typeface="Helvetica" panose="020B0604020202020204" pitchFamily="34" charset="0"/>
              </a:rPr>
              <a:t>procedures  </a:t>
            </a:r>
          </a:p>
          <a:p>
            <a:r>
              <a:rPr lang="en-US" sz="2800" dirty="0" smtClean="0">
                <a:latin typeface="Helvetica" panose="020B0604020202020204" pitchFamily="34" charset="0"/>
                <a:cs typeface="Helvetica" panose="020B0604020202020204" pitchFamily="34" charset="0"/>
              </a:rPr>
              <a:t>Understand </a:t>
            </a:r>
            <a:r>
              <a:rPr lang="en-US" sz="2800" dirty="0">
                <a:latin typeface="Helvetica" panose="020B0604020202020204" pitchFamily="34" charset="0"/>
                <a:cs typeface="Helvetica" panose="020B0604020202020204" pitchFamily="34" charset="0"/>
              </a:rPr>
              <a:t>the potential hazards you </a:t>
            </a:r>
            <a:r>
              <a:rPr lang="en-US" sz="2800" dirty="0" smtClean="0">
                <a:latin typeface="Helvetica" panose="020B0604020202020204" pitchFamily="34" charset="0"/>
                <a:cs typeface="Helvetica" panose="020B0604020202020204" pitchFamily="34" charset="0"/>
              </a:rPr>
              <a:t>may be exposed </a:t>
            </a:r>
            <a:r>
              <a:rPr lang="en-US" sz="2800" dirty="0">
                <a:latin typeface="Helvetica" panose="020B0604020202020204" pitchFamily="34" charset="0"/>
                <a:cs typeface="Helvetica" panose="020B0604020202020204" pitchFamily="34" charset="0"/>
              </a:rPr>
              <a:t>to </a:t>
            </a:r>
            <a:endParaRPr lang="en-US" sz="2800" dirty="0" smtClean="0">
              <a:latin typeface="Helvetica" panose="020B0604020202020204" pitchFamily="34" charset="0"/>
              <a:cs typeface="Helvetica" panose="020B0604020202020204" pitchFamily="34" charset="0"/>
            </a:endParaRPr>
          </a:p>
          <a:p>
            <a:r>
              <a:rPr lang="en-US" sz="2800" dirty="0" smtClean="0">
                <a:latin typeface="Helvetica" panose="020B0604020202020204" pitchFamily="34" charset="0"/>
                <a:cs typeface="Helvetica" panose="020B0604020202020204" pitchFamily="34" charset="0"/>
              </a:rPr>
              <a:t>Contact </a:t>
            </a:r>
            <a:r>
              <a:rPr lang="en-US" sz="2800" dirty="0">
                <a:latin typeface="Helvetica" panose="020B0604020202020204" pitchFamily="34" charset="0"/>
                <a:cs typeface="Helvetica" panose="020B0604020202020204" pitchFamily="34" charset="0"/>
              </a:rPr>
              <a:t>your manager if you feel you need additional safety </a:t>
            </a:r>
            <a:r>
              <a:rPr lang="en-US" sz="2800" dirty="0" smtClean="0">
                <a:latin typeface="Helvetica" panose="020B0604020202020204" pitchFamily="34" charset="0"/>
                <a:cs typeface="Helvetica" panose="020B0604020202020204" pitchFamily="34" charset="0"/>
              </a:rPr>
              <a:t>training </a:t>
            </a:r>
          </a:p>
        </p:txBody>
      </p:sp>
      <p:sp>
        <p:nvSpPr>
          <p:cNvPr id="2" name="Slide Number Placeholder 1"/>
          <p:cNvSpPr>
            <a:spLocks noGrp="1"/>
          </p:cNvSpPr>
          <p:nvPr>
            <p:ph type="sldNum" sz="quarter" idx="4294967295"/>
          </p:nvPr>
        </p:nvSpPr>
        <p:spPr>
          <a:xfrm>
            <a:off x="8582025" y="6340475"/>
            <a:ext cx="561975" cy="365125"/>
          </a:xfrm>
          <a:prstGeom prst="rect">
            <a:avLst/>
          </a:prstGeom>
        </p:spPr>
        <p:txBody>
          <a:bodyPr/>
          <a:lstStyle/>
          <a:p>
            <a:pPr>
              <a:defRPr/>
            </a:pPr>
            <a:fld id="{1DC0AA4F-9510-42C5-9AD2-29347C6F0892}" type="slidenum">
              <a:rPr lang="en-US" smtClean="0"/>
              <a:pPr>
                <a:defRPr/>
              </a:pPr>
              <a:t>3</a:t>
            </a:fld>
            <a:endParaRPr lang="en-US" sz="1400" dirty="0"/>
          </a:p>
        </p:txBody>
      </p:sp>
    </p:spTree>
    <p:extLst>
      <p:ext uri="{BB962C8B-B14F-4D97-AF65-F5344CB8AC3E}">
        <p14:creationId xmlns:p14="http://schemas.microsoft.com/office/powerpoint/2010/main" val="2719637774"/>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006" y="103722"/>
            <a:ext cx="3926793" cy="792162"/>
          </a:xfrm>
        </p:spPr>
        <p:txBody>
          <a:bodyPr/>
          <a:lstStyle/>
          <a:p>
            <a:r>
              <a:rPr lang="en-US" sz="3200" b="1" dirty="0" smtClean="0"/>
              <a:t>Flammables</a:t>
            </a:r>
            <a:endParaRPr lang="en-US" sz="3200" b="1" dirty="0"/>
          </a:p>
        </p:txBody>
      </p:sp>
      <p:sp>
        <p:nvSpPr>
          <p:cNvPr id="4" name="Content Placeholder 3"/>
          <p:cNvSpPr>
            <a:spLocks noGrp="1"/>
          </p:cNvSpPr>
          <p:nvPr>
            <p:ph idx="1"/>
          </p:nvPr>
        </p:nvSpPr>
        <p:spPr>
          <a:xfrm>
            <a:off x="457200" y="982766"/>
            <a:ext cx="8229600" cy="5570434"/>
          </a:xfrm>
        </p:spPr>
        <p:txBody>
          <a:bodyPr>
            <a:normAutofit fontScale="85000" lnSpcReduction="20000"/>
          </a:bodyPr>
          <a:lstStyle/>
          <a:p>
            <a:r>
              <a:rPr lang="en-US" dirty="0" smtClean="0"/>
              <a:t>Based upon Flash Point (on SDS)</a:t>
            </a:r>
          </a:p>
          <a:p>
            <a:r>
              <a:rPr lang="en-US" dirty="0" smtClean="0"/>
              <a:t>Keep away from ignition sources</a:t>
            </a:r>
          </a:p>
          <a:p>
            <a:r>
              <a:rPr lang="en-US" dirty="0" smtClean="0"/>
              <a:t>Flammable </a:t>
            </a:r>
            <a:r>
              <a:rPr lang="en-US" dirty="0"/>
              <a:t>liquids </a:t>
            </a:r>
            <a:r>
              <a:rPr lang="en-US" dirty="0" smtClean="0"/>
              <a:t>must </a:t>
            </a:r>
            <a:r>
              <a:rPr lang="en-US" dirty="0"/>
              <a:t>be stored separately from strong oxidizers, shielded from direct sunlight, and away from heat </a:t>
            </a:r>
            <a:r>
              <a:rPr lang="en-US" dirty="0" smtClean="0"/>
              <a:t>sources</a:t>
            </a:r>
          </a:p>
          <a:p>
            <a:endParaRPr lang="en-US" sz="1400" dirty="0"/>
          </a:p>
          <a:p>
            <a:pPr marL="0" indent="0">
              <a:buNone/>
            </a:pPr>
            <a:r>
              <a:rPr lang="en-US" u="sng" dirty="0" smtClean="0"/>
              <a:t>Approved Storage Locations</a:t>
            </a:r>
            <a:r>
              <a:rPr lang="en-US" dirty="0" smtClean="0"/>
              <a:t>:</a:t>
            </a:r>
          </a:p>
          <a:p>
            <a:r>
              <a:rPr lang="en-US" dirty="0" smtClean="0"/>
              <a:t>Explosion </a:t>
            </a:r>
            <a:r>
              <a:rPr lang="en-US" dirty="0"/>
              <a:t>proof </a:t>
            </a:r>
            <a:r>
              <a:rPr lang="en-US" dirty="0" smtClean="0"/>
              <a:t>refrigerators.  Label as follows: </a:t>
            </a:r>
          </a:p>
          <a:p>
            <a:pPr marL="457200" lvl="1" indent="0" algn="ctr">
              <a:buNone/>
            </a:pPr>
            <a:r>
              <a:rPr lang="en-US" b="1" dirty="0" smtClean="0"/>
              <a:t>FOR </a:t>
            </a:r>
            <a:r>
              <a:rPr lang="en-US" b="1" dirty="0"/>
              <a:t>CHEMICAL STORAGE </a:t>
            </a:r>
            <a:r>
              <a:rPr lang="en-US" b="1" dirty="0" smtClean="0"/>
              <a:t>ONLY </a:t>
            </a:r>
          </a:p>
          <a:p>
            <a:pPr marL="457200" lvl="1" indent="0" algn="ctr">
              <a:buNone/>
            </a:pPr>
            <a:r>
              <a:rPr lang="en-US" b="1" dirty="0" smtClean="0"/>
              <a:t>DO </a:t>
            </a:r>
            <a:r>
              <a:rPr lang="en-US" b="1" dirty="0"/>
              <a:t>NOT STORE FOOD OR BEVERAGES IN THIS </a:t>
            </a:r>
            <a:r>
              <a:rPr lang="en-US" b="1" dirty="0" smtClean="0"/>
              <a:t>REFRIGERATOR</a:t>
            </a:r>
            <a:endParaRPr lang="en-US" b="1" dirty="0"/>
          </a:p>
          <a:p>
            <a:r>
              <a:rPr lang="en-US" dirty="0" smtClean="0"/>
              <a:t>Flammable </a:t>
            </a:r>
            <a:r>
              <a:rPr lang="en-US" dirty="0"/>
              <a:t>liquid storage </a:t>
            </a:r>
            <a:r>
              <a:rPr lang="en-US" dirty="0" smtClean="0"/>
              <a:t>cabinet:</a:t>
            </a:r>
            <a:endParaRPr lang="en-US" dirty="0"/>
          </a:p>
          <a:p>
            <a:pPr lvl="1"/>
            <a:r>
              <a:rPr lang="en-US" dirty="0" smtClean="0"/>
              <a:t>Must </a:t>
            </a:r>
            <a:r>
              <a:rPr lang="en-US" dirty="0"/>
              <a:t>be </a:t>
            </a:r>
            <a:r>
              <a:rPr lang="en-US" dirty="0" smtClean="0"/>
              <a:t>self-closing and grounded</a:t>
            </a:r>
            <a:endParaRPr lang="en-US" dirty="0"/>
          </a:p>
          <a:p>
            <a:pPr lvl="1"/>
            <a:r>
              <a:rPr lang="en-US" dirty="0" smtClean="0"/>
              <a:t>Conspicuously labeled:  </a:t>
            </a:r>
          </a:p>
          <a:p>
            <a:pPr marL="457200" lvl="1" indent="0">
              <a:buNone/>
            </a:pPr>
            <a:r>
              <a:rPr lang="en-US" dirty="0"/>
              <a:t> </a:t>
            </a:r>
            <a:r>
              <a:rPr lang="en-US" dirty="0" smtClean="0"/>
              <a:t>        </a:t>
            </a:r>
            <a:r>
              <a:rPr lang="en-US" b="1" dirty="0" smtClean="0"/>
              <a:t>“</a:t>
            </a:r>
            <a:r>
              <a:rPr lang="en-US" b="1" dirty="0"/>
              <a:t>FLAMMABLE – KEEP FIRE AWAY</a:t>
            </a:r>
            <a:r>
              <a:rPr lang="en-US" b="1" dirty="0" smtClean="0"/>
              <a:t>”.</a:t>
            </a:r>
          </a:p>
          <a:p>
            <a:endParaRPr 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273" y="453380"/>
            <a:ext cx="2110204" cy="21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191000"/>
            <a:ext cx="2063202" cy="25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077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203" y="2958716"/>
            <a:ext cx="1353885" cy="135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92822" y="99219"/>
            <a:ext cx="6551153" cy="868362"/>
          </a:xfrm>
        </p:spPr>
        <p:txBody>
          <a:bodyPr>
            <a:normAutofit/>
          </a:bodyPr>
          <a:lstStyle/>
          <a:p>
            <a:r>
              <a:rPr lang="en-US" sz="2200" b="1" dirty="0" smtClean="0"/>
              <a:t>Pyrophoric or Water Reactive Chemicals</a:t>
            </a:r>
            <a:endParaRPr lang="en-US" sz="2200" b="1" dirty="0"/>
          </a:p>
        </p:txBody>
      </p:sp>
      <p:sp>
        <p:nvSpPr>
          <p:cNvPr id="3" name="Content Placeholder 2"/>
          <p:cNvSpPr>
            <a:spLocks noGrp="1"/>
          </p:cNvSpPr>
          <p:nvPr>
            <p:ph idx="1"/>
          </p:nvPr>
        </p:nvSpPr>
        <p:spPr>
          <a:xfrm>
            <a:off x="466725" y="828942"/>
            <a:ext cx="8229600" cy="5876658"/>
          </a:xfrm>
        </p:spPr>
        <p:txBody>
          <a:bodyPr>
            <a:normAutofit/>
          </a:bodyPr>
          <a:lstStyle/>
          <a:p>
            <a:r>
              <a:rPr lang="en-US" dirty="0" smtClean="0"/>
              <a:t>A pyrophoric substance will ignite in </a:t>
            </a:r>
            <a:r>
              <a:rPr lang="en-US" dirty="0"/>
              <a:t>air </a:t>
            </a:r>
            <a:r>
              <a:rPr lang="en-US" dirty="0" smtClean="0"/>
              <a:t>at </a:t>
            </a:r>
            <a:r>
              <a:rPr lang="en-US" dirty="0"/>
              <a:t>or below 130° </a:t>
            </a:r>
            <a:r>
              <a:rPr lang="en-US" dirty="0" smtClean="0"/>
              <a:t>F. </a:t>
            </a:r>
          </a:p>
          <a:p>
            <a:r>
              <a:rPr lang="en-US" dirty="0" smtClean="0"/>
              <a:t>Water </a:t>
            </a:r>
            <a:r>
              <a:rPr lang="en-US" dirty="0"/>
              <a:t>Reactive </a:t>
            </a:r>
            <a:r>
              <a:rPr lang="en-US" dirty="0" smtClean="0"/>
              <a:t>materials react exothermically </a:t>
            </a:r>
            <a:r>
              <a:rPr lang="en-US" dirty="0"/>
              <a:t>with water, </a:t>
            </a:r>
            <a:r>
              <a:rPr lang="en-US" dirty="0" smtClean="0"/>
              <a:t>and may </a:t>
            </a:r>
            <a:r>
              <a:rPr lang="en-US" dirty="0"/>
              <a:t>produce </a:t>
            </a:r>
            <a:r>
              <a:rPr lang="en-US" dirty="0" smtClean="0"/>
              <a:t>hazardous gases such as HCL</a:t>
            </a:r>
            <a:r>
              <a:rPr lang="en-US" dirty="0"/>
              <a:t>, </a:t>
            </a:r>
            <a:r>
              <a:rPr lang="en-US" dirty="0" smtClean="0"/>
              <a:t>hydrogen.</a:t>
            </a:r>
            <a:endParaRPr lang="en-US" dirty="0"/>
          </a:p>
          <a:p>
            <a:r>
              <a:rPr lang="en-US" sz="1800" i="1" dirty="0" smtClean="0"/>
              <a:t>Examples</a:t>
            </a:r>
            <a:r>
              <a:rPr lang="en-US" sz="1800" i="1" dirty="0"/>
              <a:t>: silane, phosphorus, </a:t>
            </a:r>
            <a:r>
              <a:rPr lang="en-US" sz="1800" i="1" dirty="0" smtClean="0"/>
              <a:t>tributylaluminum, lithium compounds</a:t>
            </a:r>
          </a:p>
          <a:p>
            <a:pPr lvl="1"/>
            <a:r>
              <a:rPr lang="en-US" sz="2000" dirty="0"/>
              <a:t>Wear flame retardant lab </a:t>
            </a:r>
            <a:r>
              <a:rPr lang="en-US" sz="2000" dirty="0" smtClean="0"/>
              <a:t>coat when handling</a:t>
            </a:r>
            <a:endParaRPr lang="en-US" sz="2000" dirty="0"/>
          </a:p>
          <a:p>
            <a:pPr lvl="1"/>
            <a:r>
              <a:rPr lang="en-US" sz="2000" dirty="0" smtClean="0"/>
              <a:t>Store </a:t>
            </a:r>
            <a:r>
              <a:rPr lang="en-US" sz="2000" dirty="0"/>
              <a:t>under an atmosphere of inert gas </a:t>
            </a:r>
            <a:endParaRPr lang="en-US" sz="2000" dirty="0" smtClean="0"/>
          </a:p>
          <a:p>
            <a:pPr lvl="1"/>
            <a:r>
              <a:rPr lang="en-US" sz="2000" dirty="0" smtClean="0"/>
              <a:t>Handle </a:t>
            </a:r>
            <a:r>
              <a:rPr lang="en-US" sz="2000" dirty="0"/>
              <a:t>in a nitrogen purged environment </a:t>
            </a:r>
            <a:r>
              <a:rPr lang="en-US" sz="2000" dirty="0" smtClean="0"/>
              <a:t>(glovebox or other containment).  </a:t>
            </a:r>
          </a:p>
          <a:p>
            <a:pPr lvl="1"/>
            <a:r>
              <a:rPr lang="en-US" sz="2000" dirty="0" smtClean="0"/>
              <a:t>Use </a:t>
            </a:r>
            <a:r>
              <a:rPr lang="en-US" sz="2000" dirty="0" err="1" smtClean="0"/>
              <a:t>inerting</a:t>
            </a:r>
            <a:r>
              <a:rPr lang="en-US" sz="2000" dirty="0" smtClean="0"/>
              <a:t> apparatus in a fume hood</a:t>
            </a:r>
          </a:p>
          <a:p>
            <a:pPr lvl="1"/>
            <a:r>
              <a:rPr lang="en-US" sz="2000" dirty="0" smtClean="0"/>
              <a:t>PI will provide additional training</a:t>
            </a:r>
          </a:p>
          <a:p>
            <a:pPr lvl="1"/>
            <a:r>
              <a:rPr lang="en-US" sz="2000" dirty="0" smtClean="0"/>
              <a:t>CNSE has specific policies on receipt and transfer of pyrophoric materials</a:t>
            </a:r>
            <a:endParaRPr lang="en-US" sz="2000" dirty="0"/>
          </a:p>
        </p:txBody>
      </p:sp>
    </p:spTree>
    <p:extLst>
      <p:ext uri="{BB962C8B-B14F-4D97-AF65-F5344CB8AC3E}">
        <p14:creationId xmlns:p14="http://schemas.microsoft.com/office/powerpoint/2010/main" val="3246497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962" y="0"/>
            <a:ext cx="5054837" cy="868362"/>
          </a:xfrm>
        </p:spPr>
        <p:txBody>
          <a:bodyPr/>
          <a:lstStyle/>
          <a:p>
            <a:r>
              <a:rPr lang="en-US" sz="3200" b="1" dirty="0" smtClean="0"/>
              <a:t>Corrosives</a:t>
            </a:r>
            <a:endParaRPr lang="en-US" sz="3200" b="1" dirty="0"/>
          </a:p>
        </p:txBody>
      </p:sp>
      <p:sp>
        <p:nvSpPr>
          <p:cNvPr id="3" name="Content Placeholder 2"/>
          <p:cNvSpPr>
            <a:spLocks noGrp="1"/>
          </p:cNvSpPr>
          <p:nvPr>
            <p:ph idx="1"/>
          </p:nvPr>
        </p:nvSpPr>
        <p:spPr>
          <a:xfrm>
            <a:off x="457200" y="1143000"/>
            <a:ext cx="8229600" cy="5646038"/>
          </a:xfrm>
        </p:spPr>
        <p:txBody>
          <a:bodyPr>
            <a:normAutofit fontScale="85000" lnSpcReduction="10000"/>
          </a:bodyPr>
          <a:lstStyle/>
          <a:p>
            <a:r>
              <a:rPr lang="en-US" dirty="0" smtClean="0"/>
              <a:t>Determined by pH (see SDS)</a:t>
            </a:r>
          </a:p>
          <a:p>
            <a:r>
              <a:rPr lang="en-US" dirty="0" smtClean="0"/>
              <a:t>Corrosives are destructive to human tissue.  </a:t>
            </a:r>
          </a:p>
          <a:p>
            <a:r>
              <a:rPr lang="en-US" dirty="0"/>
              <a:t>Severity of damage depends on concentration of </a:t>
            </a:r>
            <a:r>
              <a:rPr lang="en-US" dirty="0" smtClean="0"/>
              <a:t>corrosive</a:t>
            </a:r>
          </a:p>
          <a:p>
            <a:r>
              <a:rPr lang="en-US" dirty="0"/>
              <a:t>Severe exposure may cause permanent </a:t>
            </a:r>
            <a:r>
              <a:rPr lang="en-US" dirty="0" smtClean="0"/>
              <a:t>damage</a:t>
            </a:r>
          </a:p>
          <a:p>
            <a:r>
              <a:rPr lang="en-US" dirty="0" smtClean="0"/>
              <a:t>Wear gloves when handling corrosives</a:t>
            </a:r>
          </a:p>
          <a:p>
            <a:r>
              <a:rPr lang="en-US" dirty="0" smtClean="0"/>
              <a:t>FIRST </a:t>
            </a:r>
            <a:r>
              <a:rPr lang="en-US" dirty="0"/>
              <a:t>AID – Flush a </a:t>
            </a:r>
            <a:r>
              <a:rPr lang="en-US" dirty="0" smtClean="0"/>
              <a:t>minimum </a:t>
            </a:r>
            <a:r>
              <a:rPr lang="en-US" dirty="0"/>
              <a:t>of 15 minutes</a:t>
            </a:r>
            <a:r>
              <a:rPr lang="en-US" dirty="0" smtClean="0"/>
              <a:t>.</a:t>
            </a:r>
          </a:p>
          <a:p>
            <a:pPr marL="0" indent="0">
              <a:buNone/>
            </a:pPr>
            <a:endParaRPr lang="en-US" sz="1500" dirty="0" smtClean="0"/>
          </a:p>
          <a:p>
            <a:pPr marL="0" indent="0">
              <a:buNone/>
            </a:pPr>
            <a:r>
              <a:rPr lang="en-US" b="1" dirty="0"/>
              <a:t>AAA – Always Add Acid to water</a:t>
            </a:r>
          </a:p>
          <a:p>
            <a:pPr marL="0" indent="0">
              <a:buNone/>
            </a:pPr>
            <a:endParaRPr lang="en-US" sz="1500" dirty="0" smtClean="0"/>
          </a:p>
          <a:p>
            <a:pPr marL="0" indent="0">
              <a:buNone/>
            </a:pPr>
            <a:r>
              <a:rPr lang="en-US" dirty="0" smtClean="0"/>
              <a:t>Corrosive </a:t>
            </a:r>
            <a:r>
              <a:rPr lang="en-US" dirty="0"/>
              <a:t>Storage:  </a:t>
            </a:r>
            <a:endParaRPr lang="en-US" dirty="0" smtClean="0"/>
          </a:p>
          <a:p>
            <a:pPr lvl="1"/>
            <a:r>
              <a:rPr lang="en-US" dirty="0" smtClean="0"/>
              <a:t>Acids </a:t>
            </a:r>
            <a:r>
              <a:rPr lang="en-US" dirty="0"/>
              <a:t>and bases </a:t>
            </a:r>
            <a:r>
              <a:rPr lang="en-US" dirty="0" smtClean="0"/>
              <a:t>must </a:t>
            </a:r>
            <a:r>
              <a:rPr lang="en-US" dirty="0"/>
              <a:t>be </a:t>
            </a:r>
            <a:r>
              <a:rPr lang="en-US" dirty="0" smtClean="0"/>
              <a:t>segregated. </a:t>
            </a:r>
            <a:r>
              <a:rPr lang="en-US" dirty="0"/>
              <a:t>If stored </a:t>
            </a:r>
            <a:r>
              <a:rPr lang="en-US" dirty="0" smtClean="0"/>
              <a:t>in </a:t>
            </a:r>
            <a:r>
              <a:rPr lang="en-US" dirty="0"/>
              <a:t>the same </a:t>
            </a:r>
            <a:r>
              <a:rPr lang="en-US" dirty="0" smtClean="0"/>
              <a:t>cabinet, use separate </a:t>
            </a:r>
            <a:r>
              <a:rPr lang="en-US" dirty="0"/>
              <a:t>plastic trays, tubs or </a:t>
            </a:r>
            <a:r>
              <a:rPr lang="en-US" dirty="0" smtClean="0"/>
              <a:t>buckets.   </a:t>
            </a:r>
          </a:p>
          <a:p>
            <a:pPr lvl="1"/>
            <a:r>
              <a:rPr lang="en-US" dirty="0" smtClean="0"/>
              <a:t>Store below eye level </a:t>
            </a:r>
          </a:p>
          <a:p>
            <a:pPr marL="411480" lvl="1" indent="0">
              <a:buNone/>
            </a:pPr>
            <a:endParaRPr lang="en-US" sz="15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649" y="70574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996" y="3288707"/>
            <a:ext cx="2667000" cy="206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326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042" y="2490209"/>
            <a:ext cx="1421338" cy="14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94190" y="85458"/>
            <a:ext cx="3892609" cy="1224185"/>
          </a:xfrm>
        </p:spPr>
        <p:txBody>
          <a:bodyPr/>
          <a:lstStyle/>
          <a:p>
            <a:r>
              <a:rPr lang="en-US" b="1" dirty="0" smtClean="0"/>
              <a:t>Hydrofluoric Acid (HF)</a:t>
            </a:r>
            <a:endParaRPr lang="en-US" b="1" dirty="0"/>
          </a:p>
        </p:txBody>
      </p:sp>
      <p:sp>
        <p:nvSpPr>
          <p:cNvPr id="3" name="Content Placeholder 2"/>
          <p:cNvSpPr>
            <a:spLocks noGrp="1"/>
          </p:cNvSpPr>
          <p:nvPr>
            <p:ph idx="1"/>
          </p:nvPr>
        </p:nvSpPr>
        <p:spPr>
          <a:xfrm>
            <a:off x="228600" y="838200"/>
            <a:ext cx="8610600" cy="5736336"/>
          </a:xfrm>
        </p:spPr>
        <p:txBody>
          <a:bodyPr/>
          <a:lstStyle/>
          <a:p>
            <a:r>
              <a:rPr lang="en-US" sz="2900" dirty="0" smtClean="0"/>
              <a:t>Causes </a:t>
            </a:r>
            <a:r>
              <a:rPr lang="en-US" sz="2900" dirty="0"/>
              <a:t>deep, painful, slow-healing burns </a:t>
            </a:r>
            <a:endParaRPr lang="en-US" sz="2900" dirty="0" smtClean="0"/>
          </a:p>
          <a:p>
            <a:r>
              <a:rPr lang="en-US" sz="2900" dirty="0" smtClean="0"/>
              <a:t>Burns may not be apparent for up to 24 hrs. </a:t>
            </a:r>
          </a:p>
          <a:p>
            <a:r>
              <a:rPr lang="en-US" sz="2900" dirty="0"/>
              <a:t>F</a:t>
            </a:r>
            <a:r>
              <a:rPr lang="en-US" sz="2900" dirty="0" smtClean="0"/>
              <a:t>luoride </a:t>
            </a:r>
            <a:r>
              <a:rPr lang="en-US" sz="2900" dirty="0"/>
              <a:t>ion </a:t>
            </a:r>
            <a:r>
              <a:rPr lang="en-US" sz="2900" dirty="0" smtClean="0"/>
              <a:t>destroys </a:t>
            </a:r>
            <a:r>
              <a:rPr lang="en-US" sz="2900" dirty="0"/>
              <a:t>soft </a:t>
            </a:r>
            <a:r>
              <a:rPr lang="en-US" sz="2900" dirty="0" smtClean="0"/>
              <a:t>tissue &amp; decalcifies bone</a:t>
            </a:r>
          </a:p>
          <a:p>
            <a:r>
              <a:rPr lang="en-US" sz="2900" dirty="0" smtClean="0"/>
              <a:t>Call Security if exposures occur (518) </a:t>
            </a:r>
          </a:p>
          <a:p>
            <a:pPr marL="0" indent="0">
              <a:buNone/>
            </a:pPr>
            <a:r>
              <a:rPr lang="en-US" sz="2900" dirty="0"/>
              <a:t>	</a:t>
            </a:r>
            <a:r>
              <a:rPr lang="en-US" sz="2900" dirty="0" smtClean="0"/>
              <a:t>437-8600</a:t>
            </a:r>
          </a:p>
          <a:p>
            <a:r>
              <a:rPr lang="en-US" sz="2900" dirty="0" smtClean="0"/>
              <a:t>ERTs have calcium gluconate to treat skin contact</a:t>
            </a:r>
          </a:p>
          <a:p>
            <a:pPr marL="109728" indent="0">
              <a:buNone/>
            </a:pPr>
            <a:r>
              <a:rPr lang="en-US" sz="2800" dirty="0"/>
              <a:t>	</a:t>
            </a:r>
            <a:r>
              <a:rPr lang="en-US" sz="2800" dirty="0" smtClean="0"/>
              <a:t>  </a:t>
            </a:r>
            <a:r>
              <a:rPr lang="en-US" sz="2400" dirty="0" smtClean="0"/>
              <a:t>Day 1 	           Day 6		    Day 12		        90 Days</a:t>
            </a:r>
            <a:endParaRPr lang="en-US" sz="2400" dirty="0"/>
          </a:p>
        </p:txBody>
      </p:sp>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04" r="20027"/>
          <a:stretch/>
        </p:blipFill>
        <p:spPr bwMode="auto">
          <a:xfrm>
            <a:off x="308991" y="4818403"/>
            <a:ext cx="2064850" cy="192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141" y="4818403"/>
            <a:ext cx="1769205" cy="169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265" y="4818403"/>
            <a:ext cx="1871081" cy="169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58" t="27722" r="24553" b="17276"/>
          <a:stretch/>
        </p:blipFill>
        <p:spPr bwMode="auto">
          <a:xfrm>
            <a:off x="6613440" y="4818402"/>
            <a:ext cx="2073359" cy="169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570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2087" y="89731"/>
            <a:ext cx="6960034" cy="918673"/>
          </a:xfrm>
        </p:spPr>
        <p:txBody>
          <a:bodyPr>
            <a:normAutofit/>
          </a:bodyPr>
          <a:lstStyle/>
          <a:p>
            <a:r>
              <a:rPr lang="en-US" sz="2000" b="1" dirty="0" smtClean="0"/>
              <a:t>Tetra Methyl Ammonium Hydroxide (TMAH)</a:t>
            </a:r>
            <a:endParaRPr lang="en-US" sz="2000" b="1" dirty="0"/>
          </a:p>
        </p:txBody>
      </p:sp>
      <p:sp>
        <p:nvSpPr>
          <p:cNvPr id="3" name="Content Placeholder 2"/>
          <p:cNvSpPr>
            <a:spLocks noGrp="1"/>
          </p:cNvSpPr>
          <p:nvPr>
            <p:ph idx="1"/>
          </p:nvPr>
        </p:nvSpPr>
        <p:spPr>
          <a:xfrm>
            <a:off x="457200" y="846034"/>
            <a:ext cx="8229600" cy="5728502"/>
          </a:xfrm>
        </p:spPr>
        <p:txBody>
          <a:bodyPr>
            <a:normAutofit fontScale="92500" lnSpcReduction="20000"/>
          </a:bodyPr>
          <a:lstStyle/>
          <a:p>
            <a:r>
              <a:rPr lang="en-US" dirty="0" smtClean="0"/>
              <a:t>Causes </a:t>
            </a:r>
            <a:r>
              <a:rPr lang="en-US" dirty="0"/>
              <a:t>injury  or death from skin contact </a:t>
            </a:r>
            <a:r>
              <a:rPr lang="en-US" dirty="0" smtClean="0"/>
              <a:t>at or </a:t>
            </a:r>
            <a:r>
              <a:rPr lang="en-US" dirty="0"/>
              <a:t>above 1% TMAH in </a:t>
            </a:r>
            <a:r>
              <a:rPr lang="en-US" dirty="0" smtClean="0"/>
              <a:t>water.  </a:t>
            </a:r>
          </a:p>
          <a:p>
            <a:r>
              <a:rPr lang="en-US" dirty="0" smtClean="0"/>
              <a:t>SUNY Poly uses TMAH at &lt;1-25%</a:t>
            </a:r>
          </a:p>
          <a:p>
            <a:r>
              <a:rPr lang="en-US" dirty="0" smtClean="0"/>
              <a:t>Required PPE:  Chemical resistant gloves, face shield, apron, arm sleeves, goggles</a:t>
            </a:r>
          </a:p>
          <a:p>
            <a:r>
              <a:rPr lang="en-US" dirty="0"/>
              <a:t>Highly </a:t>
            </a:r>
            <a:r>
              <a:rPr lang="en-US" dirty="0" smtClean="0"/>
              <a:t>toxic </a:t>
            </a:r>
            <a:r>
              <a:rPr lang="en-US" dirty="0"/>
              <a:t>and fast </a:t>
            </a:r>
            <a:r>
              <a:rPr lang="en-US" dirty="0" smtClean="0"/>
              <a:t>acting</a:t>
            </a:r>
          </a:p>
          <a:p>
            <a:r>
              <a:rPr lang="en-US" dirty="0" smtClean="0"/>
              <a:t>Call security immediately (518) </a:t>
            </a:r>
          </a:p>
          <a:p>
            <a:pPr marL="0" indent="0">
              <a:buNone/>
            </a:pPr>
            <a:r>
              <a:rPr lang="en-US" dirty="0"/>
              <a:t>	</a:t>
            </a:r>
            <a:r>
              <a:rPr lang="en-US" dirty="0" smtClean="0"/>
              <a:t>437-8600</a:t>
            </a:r>
          </a:p>
          <a:p>
            <a:pPr marL="109728" indent="0">
              <a:buNone/>
            </a:pPr>
            <a:endParaRPr lang="en-US" sz="1600" dirty="0" smtClean="0"/>
          </a:p>
          <a:p>
            <a:pPr marL="109728" indent="0">
              <a:buNone/>
            </a:pPr>
            <a:r>
              <a:rPr lang="en-US" u="sng" dirty="0" smtClean="0"/>
              <a:t>Signs </a:t>
            </a:r>
            <a:r>
              <a:rPr lang="en-US" u="sng" dirty="0"/>
              <a:t>and symptoms</a:t>
            </a:r>
          </a:p>
          <a:p>
            <a:pPr lvl="1"/>
            <a:r>
              <a:rPr lang="en-US" dirty="0"/>
              <a:t>2nd to 3rd degree burns of skin</a:t>
            </a:r>
          </a:p>
          <a:p>
            <a:pPr lvl="1"/>
            <a:r>
              <a:rPr lang="en-US" dirty="0"/>
              <a:t>Irregular breathing and heart beat</a:t>
            </a:r>
          </a:p>
          <a:p>
            <a:pPr lvl="1"/>
            <a:r>
              <a:rPr lang="en-US" dirty="0"/>
              <a:t>Progressing to coma, shock and, in most cases, death</a:t>
            </a:r>
          </a:p>
          <a:p>
            <a:endParaRPr lang="en-US" dirty="0"/>
          </a:p>
          <a:p>
            <a:endParaRPr lang="en-US" dirty="0" smtClean="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707" y="2801938"/>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893" y="3758293"/>
            <a:ext cx="1125537" cy="11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790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067" y="1769682"/>
            <a:ext cx="3378960" cy="356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94332" y="123202"/>
            <a:ext cx="5044867" cy="685800"/>
          </a:xfrm>
        </p:spPr>
        <p:txBody>
          <a:bodyPr>
            <a:normAutofit/>
          </a:bodyPr>
          <a:lstStyle/>
          <a:p>
            <a:r>
              <a:rPr lang="en-US" b="1" dirty="0" smtClean="0"/>
              <a:t>Peroxide Formers </a:t>
            </a:r>
            <a:endParaRPr lang="en-US" b="1" dirty="0"/>
          </a:p>
        </p:txBody>
      </p:sp>
      <p:sp>
        <p:nvSpPr>
          <p:cNvPr id="3" name="Content Placeholder 2"/>
          <p:cNvSpPr>
            <a:spLocks noGrp="1"/>
          </p:cNvSpPr>
          <p:nvPr>
            <p:ph idx="1"/>
          </p:nvPr>
        </p:nvSpPr>
        <p:spPr>
          <a:xfrm>
            <a:off x="228600" y="931492"/>
            <a:ext cx="8610600" cy="5774108"/>
          </a:xfrm>
          <a:scene3d>
            <a:camera prst="orthographicFront">
              <a:rot lat="0" lon="300000" rev="0"/>
            </a:camera>
            <a:lightRig rig="threePt" dir="t"/>
          </a:scene3d>
        </p:spPr>
        <p:txBody>
          <a:bodyPr>
            <a:normAutofit/>
          </a:bodyPr>
          <a:lstStyle/>
          <a:p>
            <a:r>
              <a:rPr lang="en-US" sz="2400" dirty="0" smtClean="0"/>
              <a:t>Common peroxides formers include THF, Ethyl ether &amp; </a:t>
            </a:r>
            <a:r>
              <a:rPr lang="en-US" sz="2400" dirty="0" err="1" smtClean="0"/>
              <a:t>dioxanes</a:t>
            </a:r>
            <a:r>
              <a:rPr lang="en-US" sz="2400" dirty="0" smtClean="0"/>
              <a:t>. </a:t>
            </a:r>
          </a:p>
          <a:p>
            <a:r>
              <a:rPr lang="en-US" sz="2400" dirty="0" smtClean="0"/>
              <a:t>Form (crystals) upon </a:t>
            </a:r>
            <a:r>
              <a:rPr lang="en-US" sz="2400" dirty="0"/>
              <a:t>exposure to air and light. </a:t>
            </a:r>
          </a:p>
          <a:p>
            <a:r>
              <a:rPr lang="en-US" sz="2400" dirty="0" smtClean="0"/>
              <a:t>Must be disposed after 1 year</a:t>
            </a:r>
          </a:p>
          <a:p>
            <a:r>
              <a:rPr lang="en-US" sz="2400" dirty="0" smtClean="0"/>
              <a:t>Labels </a:t>
            </a:r>
            <a:r>
              <a:rPr lang="en-US" sz="2400" dirty="0"/>
              <a:t>on containers must include</a:t>
            </a:r>
            <a:r>
              <a:rPr lang="en-US" sz="2400" dirty="0" smtClean="0"/>
              <a:t>:</a:t>
            </a:r>
          </a:p>
          <a:p>
            <a:pPr lvl="2"/>
            <a:r>
              <a:rPr lang="en-US" sz="1800" dirty="0">
                <a:solidFill>
                  <a:prstClr val="black"/>
                </a:solidFill>
              </a:rPr>
              <a:t>The date of receipt: (MM/DD/YY)   </a:t>
            </a:r>
          </a:p>
          <a:p>
            <a:pPr lvl="2"/>
            <a:r>
              <a:rPr lang="en-US" sz="1800" dirty="0">
                <a:solidFill>
                  <a:prstClr val="black"/>
                </a:solidFill>
              </a:rPr>
              <a:t>The date opened:  (MM/DD/YY)</a:t>
            </a:r>
          </a:p>
          <a:p>
            <a:pPr lvl="2"/>
            <a:r>
              <a:rPr lang="en-US" sz="1800" dirty="0">
                <a:solidFill>
                  <a:prstClr val="black"/>
                </a:solidFill>
              </a:rPr>
              <a:t>Responsible employee (Owner of the material).</a:t>
            </a:r>
          </a:p>
          <a:p>
            <a:pPr lvl="2"/>
            <a:r>
              <a:rPr lang="en-US" sz="1800" dirty="0">
                <a:solidFill>
                  <a:prstClr val="black"/>
                </a:solidFill>
              </a:rPr>
              <a:t>“Peroxide Former” or “Peroxidizable</a:t>
            </a:r>
            <a:r>
              <a:rPr lang="en-US" dirty="0">
                <a:solidFill>
                  <a:prstClr val="black"/>
                </a:solidFill>
              </a:rPr>
              <a:t>”</a:t>
            </a:r>
          </a:p>
          <a:p>
            <a:r>
              <a:rPr lang="en-US" sz="2400" dirty="0" smtClean="0"/>
              <a:t>Classes of peroxide formers   </a:t>
            </a:r>
            <a:endParaRPr lang="en-US" sz="2400" dirty="0"/>
          </a:p>
          <a:p>
            <a:endParaRPr lang="en-US" dirty="0" smtClean="0"/>
          </a:p>
          <a:p>
            <a:pPr marL="704088" lvl="2" indent="0">
              <a:buNone/>
            </a:pPr>
            <a:endParaRPr lang="en-US" dirty="0" smtClean="0">
              <a:solidFill>
                <a:srgbClr val="FF000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6" y="4861845"/>
            <a:ext cx="8039154" cy="94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486400" y="2144994"/>
            <a:ext cx="1598064" cy="982767"/>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96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a:off x="7503207" y="3042303"/>
            <a:ext cx="1640793" cy="1640793"/>
          </a:xfrm>
          <a:prstGeom prst="rect">
            <a:avLst/>
          </a:prstGeom>
          <a:noFill/>
          <a:ln>
            <a:noFill/>
          </a:ln>
          <a:effectLst>
            <a:glow rad="127000">
              <a:schemeClr val="bg1">
                <a:alpha val="0"/>
              </a:schemeClr>
            </a:glow>
            <a:outerShdw dist="35921" dir="2700000" algn="ctr" rotWithShape="0">
              <a:schemeClr val="bg2">
                <a:alpha val="71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991028" y="158809"/>
            <a:ext cx="5771972" cy="704316"/>
          </a:xfrm>
        </p:spPr>
        <p:txBody>
          <a:bodyPr>
            <a:normAutofit fontScale="90000"/>
          </a:bodyPr>
          <a:lstStyle/>
          <a:p>
            <a:r>
              <a:rPr lang="en-US" b="1" dirty="0" smtClean="0"/>
              <a:t>Oxidizers</a:t>
            </a:r>
            <a:r>
              <a:rPr lang="en-US" dirty="0" smtClean="0"/>
              <a:t/>
            </a:r>
            <a:br>
              <a:rPr lang="en-US" dirty="0" smtClean="0"/>
            </a:br>
            <a:endParaRPr lang="en-US" sz="2200" dirty="0"/>
          </a:p>
        </p:txBody>
      </p:sp>
      <p:sp>
        <p:nvSpPr>
          <p:cNvPr id="3" name="Content Placeholder 2"/>
          <p:cNvSpPr>
            <a:spLocks noGrp="1"/>
          </p:cNvSpPr>
          <p:nvPr>
            <p:ph idx="1"/>
          </p:nvPr>
        </p:nvSpPr>
        <p:spPr>
          <a:xfrm>
            <a:off x="228600" y="786213"/>
            <a:ext cx="8421832" cy="5788323"/>
          </a:xfrm>
        </p:spPr>
        <p:txBody>
          <a:bodyPr>
            <a:normAutofit lnSpcReduction="10000"/>
          </a:bodyPr>
          <a:lstStyle/>
          <a:p>
            <a:pPr marL="0" indent="0">
              <a:buNone/>
            </a:pPr>
            <a:r>
              <a:rPr lang="en-US" dirty="0"/>
              <a:t>Includes </a:t>
            </a:r>
            <a:r>
              <a:rPr lang="en-US" dirty="0" err="1"/>
              <a:t>Perchloric</a:t>
            </a:r>
            <a:r>
              <a:rPr lang="en-US" dirty="0"/>
              <a:t> Acid, Hydrogen Peroxide and Silver </a:t>
            </a:r>
            <a:r>
              <a:rPr lang="en-US" dirty="0" smtClean="0"/>
              <a:t>Nitrate</a:t>
            </a:r>
          </a:p>
          <a:p>
            <a:r>
              <a:rPr lang="en-US" dirty="0" smtClean="0"/>
              <a:t>Initiate </a:t>
            </a:r>
            <a:r>
              <a:rPr lang="en-US" dirty="0"/>
              <a:t>or promote combustion </a:t>
            </a:r>
            <a:r>
              <a:rPr lang="en-US" dirty="0" smtClean="0"/>
              <a:t>of materials</a:t>
            </a:r>
          </a:p>
          <a:p>
            <a:pPr lvl="1"/>
            <a:r>
              <a:rPr lang="en-US" dirty="0" smtClean="0"/>
              <a:t>Release oxygen </a:t>
            </a:r>
            <a:endParaRPr lang="en-US" dirty="0"/>
          </a:p>
          <a:p>
            <a:pPr lvl="1"/>
            <a:r>
              <a:rPr lang="en-US" dirty="0" smtClean="0"/>
              <a:t>Keep away from flammable/combustible materials</a:t>
            </a:r>
          </a:p>
          <a:p>
            <a:pPr lvl="1"/>
            <a:r>
              <a:rPr lang="en-US" dirty="0" smtClean="0"/>
              <a:t>Allow for venting of vessels – pressurization hazard</a:t>
            </a:r>
          </a:p>
          <a:p>
            <a:pPr lvl="1"/>
            <a:endParaRPr lang="en-US" sz="1200" dirty="0" smtClean="0"/>
          </a:p>
          <a:p>
            <a:r>
              <a:rPr lang="en-US" dirty="0" smtClean="0"/>
              <a:t>For </a:t>
            </a:r>
            <a:r>
              <a:rPr lang="en-US" dirty="0" err="1" smtClean="0"/>
              <a:t>Perchloric</a:t>
            </a:r>
            <a:r>
              <a:rPr lang="en-US" dirty="0" smtClean="0"/>
              <a:t> Acid</a:t>
            </a:r>
          </a:p>
          <a:p>
            <a:pPr lvl="1"/>
            <a:r>
              <a:rPr lang="en-US" dirty="0"/>
              <a:t>Can NOT be kept for more than 1 year or explosive crystals can form- date bottle upon receipt</a:t>
            </a:r>
          </a:p>
          <a:p>
            <a:pPr lvl="1"/>
            <a:r>
              <a:rPr lang="en-US" dirty="0" smtClean="0"/>
              <a:t>Bottle Dating: Receipt, opened </a:t>
            </a:r>
            <a:r>
              <a:rPr lang="en-US" dirty="0"/>
              <a:t>and </a:t>
            </a:r>
            <a:r>
              <a:rPr lang="en-US" dirty="0" smtClean="0"/>
              <a:t>disposal </a:t>
            </a:r>
            <a:r>
              <a:rPr lang="en-US" dirty="0"/>
              <a:t>date</a:t>
            </a:r>
          </a:p>
          <a:p>
            <a:pPr lvl="1"/>
            <a:r>
              <a:rPr lang="en-US" dirty="0"/>
              <a:t>Discolored </a:t>
            </a:r>
            <a:r>
              <a:rPr lang="en-US" dirty="0" err="1"/>
              <a:t>perchloric</a:t>
            </a:r>
            <a:r>
              <a:rPr lang="en-US" dirty="0"/>
              <a:t> acid </a:t>
            </a:r>
            <a:r>
              <a:rPr lang="en-US" dirty="0" smtClean="0"/>
              <a:t>- </a:t>
            </a:r>
            <a:r>
              <a:rPr lang="en-US" dirty="0"/>
              <a:t>Call Emergency #.</a:t>
            </a:r>
          </a:p>
          <a:p>
            <a:pPr lvl="1"/>
            <a:endParaRPr lang="en-US" dirty="0"/>
          </a:p>
        </p:txBody>
      </p:sp>
    </p:spTree>
    <p:extLst>
      <p:ext uri="{BB962C8B-B14F-4D97-AF65-F5344CB8AC3E}">
        <p14:creationId xmlns:p14="http://schemas.microsoft.com/office/powerpoint/2010/main" val="1798159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516" y="5004708"/>
            <a:ext cx="1286865" cy="128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010115" y="152400"/>
            <a:ext cx="4985047" cy="762000"/>
          </a:xfrm>
        </p:spPr>
        <p:txBody>
          <a:bodyPr/>
          <a:lstStyle/>
          <a:p>
            <a:r>
              <a:rPr lang="en-US" b="1" dirty="0" smtClean="0"/>
              <a:t>Toxics</a:t>
            </a:r>
            <a:endParaRPr lang="en-US" b="1" dirty="0"/>
          </a:p>
        </p:txBody>
      </p:sp>
      <p:sp>
        <p:nvSpPr>
          <p:cNvPr id="3" name="Content Placeholder 2"/>
          <p:cNvSpPr>
            <a:spLocks noGrp="1"/>
          </p:cNvSpPr>
          <p:nvPr>
            <p:ph idx="1"/>
          </p:nvPr>
        </p:nvSpPr>
        <p:spPr>
          <a:xfrm>
            <a:off x="533400" y="811850"/>
            <a:ext cx="8229600" cy="5665150"/>
          </a:xfrm>
        </p:spPr>
        <p:txBody>
          <a:bodyPr>
            <a:normAutofit/>
          </a:bodyPr>
          <a:lstStyle/>
          <a:p>
            <a:r>
              <a:rPr lang="en-US" dirty="0" smtClean="0"/>
              <a:t>Able to cause disease, illness or                death. </a:t>
            </a:r>
          </a:p>
          <a:p>
            <a:r>
              <a:rPr lang="en-US" dirty="0" smtClean="0"/>
              <a:t>Includes</a:t>
            </a:r>
            <a:r>
              <a:rPr lang="en-US" dirty="0"/>
              <a:t>: </a:t>
            </a:r>
          </a:p>
          <a:p>
            <a:pPr lvl="1"/>
            <a:r>
              <a:rPr lang="en-US" dirty="0" smtClean="0"/>
              <a:t>Carcinogens              -	Mutagens</a:t>
            </a:r>
            <a:endParaRPr lang="en-US" dirty="0"/>
          </a:p>
          <a:p>
            <a:pPr lvl="1"/>
            <a:r>
              <a:rPr lang="en-US" dirty="0"/>
              <a:t>Organ Toxicity		</a:t>
            </a:r>
            <a:r>
              <a:rPr lang="en-US" dirty="0" smtClean="0"/>
              <a:t>   - Sensitizers</a:t>
            </a:r>
            <a:endParaRPr lang="en-US" dirty="0"/>
          </a:p>
          <a:p>
            <a:pPr lvl="1"/>
            <a:r>
              <a:rPr lang="en-US" dirty="0"/>
              <a:t>Reproductive </a:t>
            </a:r>
            <a:r>
              <a:rPr lang="en-US" dirty="0" smtClean="0"/>
              <a:t>Toxins  </a:t>
            </a:r>
            <a:r>
              <a:rPr lang="en-US" dirty="0"/>
              <a:t>- Teratogens</a:t>
            </a:r>
          </a:p>
          <a:p>
            <a:r>
              <a:rPr lang="en-US" dirty="0" smtClean="0"/>
              <a:t>Everything can be toxic! </a:t>
            </a:r>
          </a:p>
          <a:p>
            <a:pPr lvl="1"/>
            <a:r>
              <a:rPr lang="en-US" dirty="0" smtClean="0"/>
              <a:t> The dose makes the poison</a:t>
            </a:r>
          </a:p>
          <a:p>
            <a:pPr lvl="1"/>
            <a:endParaRPr lang="en-US" sz="2200" dirty="0">
              <a:solidFill>
                <a:srgbClr val="FF0000"/>
              </a:solidFill>
            </a:endParaRPr>
          </a:p>
          <a:p>
            <a:pPr lvl="1"/>
            <a:endParaRPr lang="en-US" sz="2200" dirty="0" smtClean="0">
              <a:solidFill>
                <a:srgbClr val="FF0000"/>
              </a:solidFill>
            </a:endParaRPr>
          </a:p>
          <a:p>
            <a:pPr lvl="1"/>
            <a:endParaRPr lang="en-US"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182" y="33528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181" y="1371600"/>
            <a:ext cx="1208119"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11398" y="725269"/>
            <a:ext cx="2362200" cy="646331"/>
          </a:xfrm>
          <a:prstGeom prst="rect">
            <a:avLst/>
          </a:prstGeom>
          <a:noFill/>
        </p:spPr>
        <p:txBody>
          <a:bodyPr wrap="square" rtlCol="0">
            <a:spAutoFit/>
          </a:bodyPr>
          <a:lstStyle/>
          <a:p>
            <a:pPr algn="ctr"/>
            <a:r>
              <a:rPr lang="en-US" dirty="0" smtClean="0"/>
              <a:t>Skull &amp; Crossbones</a:t>
            </a:r>
          </a:p>
          <a:p>
            <a:pPr algn="ctr"/>
            <a:r>
              <a:rPr lang="en-US" dirty="0" smtClean="0"/>
              <a:t>Acute Toxicity</a:t>
            </a:r>
            <a:endParaRPr lang="en-US" dirty="0"/>
          </a:p>
        </p:txBody>
      </p:sp>
      <p:sp>
        <p:nvSpPr>
          <p:cNvPr id="5" name="TextBox 4"/>
          <p:cNvSpPr txBox="1"/>
          <p:nvPr/>
        </p:nvSpPr>
        <p:spPr>
          <a:xfrm>
            <a:off x="6865682" y="2706469"/>
            <a:ext cx="1676400" cy="646331"/>
          </a:xfrm>
          <a:prstGeom prst="rect">
            <a:avLst/>
          </a:prstGeom>
          <a:noFill/>
        </p:spPr>
        <p:txBody>
          <a:bodyPr wrap="square" rtlCol="0">
            <a:spAutoFit/>
          </a:bodyPr>
          <a:lstStyle/>
          <a:p>
            <a:pPr algn="ctr"/>
            <a:r>
              <a:rPr lang="en-US" dirty="0" smtClean="0"/>
              <a:t>Health Hazard Carcinogen</a:t>
            </a:r>
            <a:endParaRPr lang="en-US" dirty="0"/>
          </a:p>
        </p:txBody>
      </p:sp>
      <p:sp>
        <p:nvSpPr>
          <p:cNvPr id="6" name="TextBox 5"/>
          <p:cNvSpPr txBox="1"/>
          <p:nvPr/>
        </p:nvSpPr>
        <p:spPr>
          <a:xfrm>
            <a:off x="6733381" y="4916274"/>
            <a:ext cx="2091233" cy="646331"/>
          </a:xfrm>
          <a:prstGeom prst="rect">
            <a:avLst/>
          </a:prstGeom>
          <a:noFill/>
        </p:spPr>
        <p:txBody>
          <a:bodyPr wrap="square" rtlCol="0">
            <a:spAutoFit/>
          </a:bodyPr>
          <a:lstStyle/>
          <a:p>
            <a:pPr algn="ctr"/>
            <a:r>
              <a:rPr lang="en-US" dirty="0" smtClean="0"/>
              <a:t>Exclamation Mark Irritants </a:t>
            </a:r>
            <a:endParaRPr lang="en-US" dirty="0"/>
          </a:p>
        </p:txBody>
      </p:sp>
    </p:spTree>
    <p:extLst>
      <p:ext uri="{BB962C8B-B14F-4D97-AF65-F5344CB8AC3E}">
        <p14:creationId xmlns:p14="http://schemas.microsoft.com/office/powerpoint/2010/main" val="3930003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343" y="150264"/>
            <a:ext cx="4550636" cy="772682"/>
          </a:xfrm>
        </p:spPr>
        <p:txBody>
          <a:bodyPr/>
          <a:lstStyle/>
          <a:p>
            <a:r>
              <a:rPr lang="en-US" dirty="0" smtClean="0"/>
              <a:t>Indicators of Toxicity</a:t>
            </a:r>
            <a:endParaRPr lang="en-US" dirty="0"/>
          </a:p>
        </p:txBody>
      </p:sp>
      <p:sp>
        <p:nvSpPr>
          <p:cNvPr id="3" name="Content Placeholder 2"/>
          <p:cNvSpPr>
            <a:spLocks noGrp="1"/>
          </p:cNvSpPr>
          <p:nvPr>
            <p:ph idx="1"/>
          </p:nvPr>
        </p:nvSpPr>
        <p:spPr>
          <a:xfrm>
            <a:off x="397379" y="1088165"/>
            <a:ext cx="8229600" cy="5338272"/>
          </a:xfrm>
        </p:spPr>
        <p:txBody>
          <a:bodyPr>
            <a:normAutofit fontScale="92500" lnSpcReduction="10000"/>
          </a:bodyPr>
          <a:lstStyle/>
          <a:p>
            <a:pPr marL="109728" indent="0">
              <a:buNone/>
            </a:pPr>
            <a:r>
              <a:rPr lang="en-US" dirty="0" smtClean="0"/>
              <a:t>Levels at which 50% of lab animals expired:</a:t>
            </a:r>
          </a:p>
          <a:p>
            <a:r>
              <a:rPr lang="en-US" dirty="0" smtClean="0"/>
              <a:t>LD50 – Lethal Dose 50%</a:t>
            </a:r>
          </a:p>
          <a:p>
            <a:r>
              <a:rPr lang="en-US" dirty="0" smtClean="0"/>
              <a:t>LC50 -  Lethal Concentration 50%</a:t>
            </a:r>
          </a:p>
          <a:p>
            <a:pPr marL="109728" indent="0">
              <a:buNone/>
            </a:pPr>
            <a:endParaRPr lang="en-US" sz="1100" dirty="0"/>
          </a:p>
          <a:p>
            <a:pPr marL="109728" indent="0">
              <a:buNone/>
            </a:pPr>
            <a:r>
              <a:rPr lang="en-US" dirty="0" smtClean="0"/>
              <a:t>Exposure Limits:</a:t>
            </a:r>
          </a:p>
          <a:p>
            <a:r>
              <a:rPr lang="en-US" dirty="0" smtClean="0"/>
              <a:t>PEL – Permissible Exposure limit</a:t>
            </a:r>
          </a:p>
          <a:p>
            <a:r>
              <a:rPr lang="en-US" dirty="0" smtClean="0"/>
              <a:t>TLV – Threshold Limit Value</a:t>
            </a:r>
          </a:p>
          <a:p>
            <a:r>
              <a:rPr lang="en-US" dirty="0" smtClean="0"/>
              <a:t>STEL – Short term exposure limit</a:t>
            </a:r>
          </a:p>
          <a:p>
            <a:r>
              <a:rPr lang="en-US" dirty="0" smtClean="0"/>
              <a:t>TWA – Time Weighted average</a:t>
            </a:r>
          </a:p>
          <a:p>
            <a:r>
              <a:rPr lang="en-US" dirty="0" smtClean="0"/>
              <a:t>C- Ceiling</a:t>
            </a:r>
            <a:endParaRPr lang="en-US" dirty="0"/>
          </a:p>
          <a:p>
            <a:pPr marL="109728" indent="0">
              <a:buNone/>
            </a:pPr>
            <a:r>
              <a:rPr lang="en-US" b="1" dirty="0" smtClean="0"/>
              <a:t>The lower the number, the more toxic!! </a:t>
            </a:r>
          </a:p>
          <a:p>
            <a:pPr marL="109728" indent="0">
              <a:buNone/>
            </a:pPr>
            <a:r>
              <a:rPr lang="en-US" dirty="0" smtClean="0"/>
              <a:t>If you have questions, contact EHS. </a:t>
            </a:r>
            <a:endParaRPr lang="en-US" b="1" dirty="0" smtClean="0"/>
          </a:p>
          <a:p>
            <a:endParaRPr lang="en-US" dirty="0"/>
          </a:p>
        </p:txBody>
      </p:sp>
    </p:spTree>
    <p:extLst>
      <p:ext uri="{BB962C8B-B14F-4D97-AF65-F5344CB8AC3E}">
        <p14:creationId xmlns:p14="http://schemas.microsoft.com/office/powerpoint/2010/main" val="1485664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823" y="3081472"/>
            <a:ext cx="1615155" cy="160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478138" y="256374"/>
            <a:ext cx="5361061" cy="743484"/>
          </a:xfrm>
        </p:spPr>
        <p:txBody>
          <a:bodyPr>
            <a:normAutofit fontScale="90000"/>
          </a:bodyPr>
          <a:lstStyle/>
          <a:p>
            <a:r>
              <a:rPr lang="en-US" b="1" dirty="0" smtClean="0"/>
              <a:t>Heavy Metals</a:t>
            </a:r>
            <a:r>
              <a:rPr lang="en-US" dirty="0" smtClean="0"/>
              <a:t/>
            </a:r>
            <a:br>
              <a:rPr lang="en-US" dirty="0" smtClean="0"/>
            </a:br>
            <a:endParaRPr lang="en-US" dirty="0"/>
          </a:p>
        </p:txBody>
      </p:sp>
      <p:sp>
        <p:nvSpPr>
          <p:cNvPr id="3" name="Content Placeholder 2"/>
          <p:cNvSpPr>
            <a:spLocks noGrp="1"/>
          </p:cNvSpPr>
          <p:nvPr>
            <p:ph idx="1"/>
          </p:nvPr>
        </p:nvSpPr>
        <p:spPr>
          <a:xfrm>
            <a:off x="324740" y="811850"/>
            <a:ext cx="8656890" cy="5969950"/>
          </a:xfrm>
        </p:spPr>
        <p:txBody>
          <a:bodyPr>
            <a:normAutofit fontScale="55000" lnSpcReduction="20000"/>
          </a:bodyPr>
          <a:lstStyle/>
          <a:p>
            <a:r>
              <a:rPr lang="en-US" b="1" dirty="0" smtClean="0"/>
              <a:t>Arsenic (Arsine): </a:t>
            </a:r>
          </a:p>
          <a:p>
            <a:pPr lvl="1"/>
            <a:r>
              <a:rPr lang="en-US" dirty="0" smtClean="0"/>
              <a:t>Must </a:t>
            </a:r>
            <a:r>
              <a:rPr lang="en-US" dirty="0"/>
              <a:t>receive additional arsenic training annually. EHS-00052 Arsenic Protection </a:t>
            </a:r>
            <a:r>
              <a:rPr lang="en-US" dirty="0" smtClean="0"/>
              <a:t>Program</a:t>
            </a:r>
          </a:p>
          <a:p>
            <a:pPr lvl="1"/>
            <a:r>
              <a:rPr lang="en-US" dirty="0" smtClean="0"/>
              <a:t>Lung  Cancer</a:t>
            </a:r>
          </a:p>
          <a:p>
            <a:pPr lvl="1"/>
            <a:r>
              <a:rPr lang="en-US" dirty="0" smtClean="0"/>
              <a:t>Can </a:t>
            </a:r>
            <a:r>
              <a:rPr lang="en-US" dirty="0"/>
              <a:t>cause nausea and </a:t>
            </a:r>
            <a:r>
              <a:rPr lang="en-US" dirty="0" smtClean="0"/>
              <a:t>vomiting, decreased </a:t>
            </a:r>
            <a:r>
              <a:rPr lang="en-US" dirty="0"/>
              <a:t>production </a:t>
            </a:r>
            <a:r>
              <a:rPr lang="en-US" dirty="0" smtClean="0"/>
              <a:t>blood cells, abnormal </a:t>
            </a:r>
            <a:r>
              <a:rPr lang="en-US" dirty="0"/>
              <a:t>heart rhythm, damage to blood </a:t>
            </a:r>
            <a:r>
              <a:rPr lang="en-US" dirty="0" smtClean="0"/>
              <a:t>vessels &amp;“</a:t>
            </a:r>
            <a:r>
              <a:rPr lang="en-US" dirty="0"/>
              <a:t>pins and needles” </a:t>
            </a:r>
            <a:r>
              <a:rPr lang="en-US" dirty="0" smtClean="0"/>
              <a:t>sensation in </a:t>
            </a:r>
            <a:r>
              <a:rPr lang="en-US" dirty="0"/>
              <a:t>hands and feet</a:t>
            </a:r>
            <a:r>
              <a:rPr lang="en-US" dirty="0" smtClean="0"/>
              <a:t>.</a:t>
            </a:r>
          </a:p>
          <a:p>
            <a:pPr marL="457200" lvl="1" indent="0">
              <a:buNone/>
            </a:pPr>
            <a:endParaRPr lang="en-US" dirty="0" smtClean="0"/>
          </a:p>
          <a:p>
            <a:r>
              <a:rPr lang="en-US" b="1" dirty="0" smtClean="0"/>
              <a:t>Mercury:</a:t>
            </a:r>
          </a:p>
          <a:p>
            <a:pPr lvl="1"/>
            <a:r>
              <a:rPr lang="en-US" dirty="0" smtClean="0"/>
              <a:t>Permanently </a:t>
            </a:r>
            <a:r>
              <a:rPr lang="en-US" dirty="0"/>
              <a:t>damage </a:t>
            </a:r>
            <a:r>
              <a:rPr lang="en-US" dirty="0" smtClean="0"/>
              <a:t>the brain</a:t>
            </a:r>
            <a:r>
              <a:rPr lang="en-US" dirty="0"/>
              <a:t>, kidneys, and developing fetuses. </a:t>
            </a:r>
            <a:endParaRPr lang="en-US" dirty="0" smtClean="0"/>
          </a:p>
          <a:p>
            <a:pPr lvl="1"/>
            <a:r>
              <a:rPr lang="en-US" dirty="0" smtClean="0"/>
              <a:t>May </a:t>
            </a:r>
            <a:r>
              <a:rPr lang="en-US" dirty="0"/>
              <a:t>result in irritability, shyness, </a:t>
            </a:r>
            <a:r>
              <a:rPr lang="en-US" dirty="0" smtClean="0"/>
              <a:t>tremors, changes </a:t>
            </a:r>
            <a:r>
              <a:rPr lang="en-US" dirty="0"/>
              <a:t>in vision or hearing, and memory problems.</a:t>
            </a:r>
          </a:p>
          <a:p>
            <a:pPr lvl="1"/>
            <a:r>
              <a:rPr lang="en-US" dirty="0" smtClean="0"/>
              <a:t>Short-term </a:t>
            </a:r>
            <a:r>
              <a:rPr lang="en-US" dirty="0"/>
              <a:t>exposure </a:t>
            </a:r>
            <a:r>
              <a:rPr lang="en-US" dirty="0" smtClean="0"/>
              <a:t>may </a:t>
            </a:r>
            <a:r>
              <a:rPr lang="en-US" dirty="0"/>
              <a:t>cause lung damage, nausea, </a:t>
            </a:r>
            <a:r>
              <a:rPr lang="en-US" dirty="0" smtClean="0"/>
              <a:t>vomiting, diarrhea</a:t>
            </a:r>
            <a:r>
              <a:rPr lang="en-US" dirty="0"/>
              <a:t>, increases in blood pressure or heart rate, </a:t>
            </a:r>
            <a:r>
              <a:rPr lang="en-US" dirty="0" smtClean="0"/>
              <a:t>skin rashes</a:t>
            </a:r>
            <a:r>
              <a:rPr lang="en-US" dirty="0"/>
              <a:t>, and eye irritation</a:t>
            </a:r>
            <a:r>
              <a:rPr lang="en-US" dirty="0" smtClean="0"/>
              <a:t>.</a:t>
            </a:r>
          </a:p>
          <a:p>
            <a:pPr marL="457200" lvl="1" indent="0">
              <a:buNone/>
            </a:pPr>
            <a:endParaRPr lang="en-US" dirty="0" smtClean="0"/>
          </a:p>
          <a:p>
            <a:r>
              <a:rPr lang="en-US" b="1" dirty="0" smtClean="0"/>
              <a:t>Lead: </a:t>
            </a:r>
          </a:p>
          <a:p>
            <a:pPr lvl="1"/>
            <a:r>
              <a:rPr lang="en-US" dirty="0" smtClean="0"/>
              <a:t>Damages the brain </a:t>
            </a:r>
            <a:r>
              <a:rPr lang="en-US" dirty="0"/>
              <a:t>and </a:t>
            </a:r>
            <a:r>
              <a:rPr lang="en-US" dirty="0" smtClean="0"/>
              <a:t>kidneys, ultimately causes </a:t>
            </a:r>
            <a:r>
              <a:rPr lang="en-US" dirty="0"/>
              <a:t>death.</a:t>
            </a:r>
          </a:p>
          <a:p>
            <a:pPr lvl="1"/>
            <a:r>
              <a:rPr lang="en-US" dirty="0" smtClean="0"/>
              <a:t>In </a:t>
            </a:r>
            <a:r>
              <a:rPr lang="en-US" dirty="0"/>
              <a:t>pregnant women, high </a:t>
            </a:r>
            <a:r>
              <a:rPr lang="en-US" dirty="0" smtClean="0"/>
              <a:t>exposure </a:t>
            </a:r>
            <a:r>
              <a:rPr lang="en-US" dirty="0"/>
              <a:t>to </a:t>
            </a:r>
            <a:r>
              <a:rPr lang="en-US" dirty="0" smtClean="0"/>
              <a:t>lead may </a:t>
            </a:r>
            <a:r>
              <a:rPr lang="en-US" dirty="0"/>
              <a:t>cause miscarriage.</a:t>
            </a:r>
          </a:p>
          <a:p>
            <a:pPr lvl="1"/>
            <a:r>
              <a:rPr lang="en-US" dirty="0" smtClean="0"/>
              <a:t>In </a:t>
            </a:r>
            <a:r>
              <a:rPr lang="en-US" dirty="0"/>
              <a:t>men can damage the </a:t>
            </a:r>
            <a:r>
              <a:rPr lang="en-US" dirty="0" smtClean="0"/>
              <a:t>organs responsible </a:t>
            </a:r>
            <a:r>
              <a:rPr lang="en-US" dirty="0"/>
              <a:t>for sperm </a:t>
            </a:r>
            <a:r>
              <a:rPr lang="en-US" dirty="0" smtClean="0"/>
              <a:t>production</a:t>
            </a:r>
          </a:p>
          <a:p>
            <a:pPr marL="457200" lvl="1" indent="0">
              <a:buNone/>
            </a:pPr>
            <a:endParaRPr lang="en-US" dirty="0" smtClean="0"/>
          </a:p>
          <a:p>
            <a:r>
              <a:rPr lang="en-US" b="1" dirty="0" smtClean="0"/>
              <a:t>Chromate (hexavalent chrome):</a:t>
            </a:r>
          </a:p>
          <a:p>
            <a:pPr lvl="1"/>
            <a:r>
              <a:rPr lang="en-US" dirty="0" smtClean="0"/>
              <a:t>Known human carcinogen </a:t>
            </a:r>
          </a:p>
          <a:p>
            <a:pPr lvl="1"/>
            <a:r>
              <a:rPr lang="en-US" dirty="0"/>
              <a:t>can cause damage to liver, </a:t>
            </a:r>
            <a:r>
              <a:rPr lang="en-US" dirty="0" smtClean="0"/>
              <a:t>kidney, circulatory </a:t>
            </a:r>
            <a:r>
              <a:rPr lang="en-US" dirty="0"/>
              <a:t>and nerve tissues, as well as skin irritation</a:t>
            </a:r>
            <a:r>
              <a:rPr lang="en-US" dirty="0" smtClean="0"/>
              <a:t>.</a:t>
            </a:r>
          </a:p>
          <a:p>
            <a:pPr marL="457200" lvl="1" indent="0">
              <a:buNone/>
            </a:pPr>
            <a:endParaRPr lang="en-US" dirty="0" smtClean="0"/>
          </a:p>
          <a:p>
            <a:r>
              <a:rPr lang="en-US" b="1" dirty="0" smtClean="0"/>
              <a:t>Cadmium:</a:t>
            </a:r>
          </a:p>
          <a:p>
            <a:pPr lvl="1"/>
            <a:r>
              <a:rPr lang="en-US" dirty="0" smtClean="0"/>
              <a:t>Severely </a:t>
            </a:r>
            <a:r>
              <a:rPr lang="en-US" dirty="0"/>
              <a:t>irritates the </a:t>
            </a:r>
            <a:r>
              <a:rPr lang="en-US" dirty="0" smtClean="0"/>
              <a:t>stomach (vomiting </a:t>
            </a:r>
            <a:r>
              <a:rPr lang="en-US" dirty="0"/>
              <a:t>and </a:t>
            </a:r>
            <a:r>
              <a:rPr lang="en-US" dirty="0" smtClean="0"/>
              <a:t>diarrhea)</a:t>
            </a:r>
            <a:endParaRPr lang="en-US" dirty="0"/>
          </a:p>
          <a:p>
            <a:pPr lvl="1"/>
            <a:r>
              <a:rPr lang="en-US" dirty="0" smtClean="0"/>
              <a:t>Chronic: buildup in </a:t>
            </a:r>
            <a:r>
              <a:rPr lang="en-US" dirty="0"/>
              <a:t>the kidneys and possible kidney disease, lung </a:t>
            </a:r>
            <a:r>
              <a:rPr lang="en-US" dirty="0" smtClean="0"/>
              <a:t>damage and </a:t>
            </a:r>
            <a:r>
              <a:rPr lang="en-US" dirty="0"/>
              <a:t>fragile bones. </a:t>
            </a:r>
            <a:endParaRPr lang="en-US" dirty="0" smtClean="0"/>
          </a:p>
          <a:p>
            <a:pPr lvl="1"/>
            <a:endParaRPr lang="en-US" dirty="0"/>
          </a:p>
        </p:txBody>
      </p:sp>
    </p:spTree>
    <p:extLst>
      <p:ext uri="{BB962C8B-B14F-4D97-AF65-F5344CB8AC3E}">
        <p14:creationId xmlns:p14="http://schemas.microsoft.com/office/powerpoint/2010/main" val="4028653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527" y="0"/>
            <a:ext cx="5093746" cy="990600"/>
          </a:xfrm>
        </p:spPr>
        <p:txBody>
          <a:bodyPr/>
          <a:lstStyle/>
          <a:p>
            <a:r>
              <a:rPr lang="en-US" b="1" dirty="0" smtClean="0"/>
              <a:t>Hazards in Laboratories</a:t>
            </a:r>
            <a:endParaRPr lang="en-US" b="1" dirty="0"/>
          </a:p>
        </p:txBody>
      </p:sp>
      <p:sp>
        <p:nvSpPr>
          <p:cNvPr id="3" name="Content Placeholder 2"/>
          <p:cNvSpPr>
            <a:spLocks noGrp="1"/>
          </p:cNvSpPr>
          <p:nvPr>
            <p:ph idx="1"/>
          </p:nvPr>
        </p:nvSpPr>
        <p:spPr>
          <a:xfrm>
            <a:off x="457200" y="990600"/>
            <a:ext cx="6324600" cy="5239512"/>
          </a:xfrm>
        </p:spPr>
        <p:txBody>
          <a:bodyPr>
            <a:normAutofit lnSpcReduction="10000"/>
          </a:bodyPr>
          <a:lstStyle/>
          <a:p>
            <a:r>
              <a:rPr lang="en-US" dirty="0" smtClean="0"/>
              <a:t>Fires or Explosions</a:t>
            </a:r>
          </a:p>
          <a:p>
            <a:r>
              <a:rPr lang="en-US" dirty="0" smtClean="0"/>
              <a:t>Chemicals Spills or Releases</a:t>
            </a:r>
          </a:p>
          <a:p>
            <a:r>
              <a:rPr lang="en-US" dirty="0" smtClean="0"/>
              <a:t>Electrical/Mechanical</a:t>
            </a:r>
          </a:p>
          <a:p>
            <a:r>
              <a:rPr lang="en-US" dirty="0" smtClean="0"/>
              <a:t>Biological Agents</a:t>
            </a:r>
          </a:p>
          <a:p>
            <a:r>
              <a:rPr lang="en-US" dirty="0" smtClean="0"/>
              <a:t>Radiation</a:t>
            </a:r>
          </a:p>
          <a:p>
            <a:r>
              <a:rPr lang="en-US" dirty="0" smtClean="0"/>
              <a:t>Exposure to hazardous materials via:</a:t>
            </a:r>
          </a:p>
          <a:p>
            <a:pPr lvl="1"/>
            <a:r>
              <a:rPr lang="en-US" dirty="0" smtClean="0"/>
              <a:t>Inhalation</a:t>
            </a:r>
          </a:p>
          <a:p>
            <a:pPr lvl="1"/>
            <a:r>
              <a:rPr lang="en-US" dirty="0" smtClean="0"/>
              <a:t>Skin absorption</a:t>
            </a:r>
          </a:p>
          <a:p>
            <a:pPr lvl="1"/>
            <a:r>
              <a:rPr lang="en-US" dirty="0" smtClean="0"/>
              <a:t>Injection </a:t>
            </a:r>
          </a:p>
          <a:p>
            <a:pPr lvl="1"/>
            <a:r>
              <a:rPr lang="en-US" dirty="0" smtClean="0"/>
              <a:t>Ingestion</a:t>
            </a:r>
            <a:endParaRPr 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4071938"/>
            <a:ext cx="3657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4511"/>
          <a:stretch/>
        </p:blipFill>
        <p:spPr bwMode="auto">
          <a:xfrm>
            <a:off x="6781800" y="990600"/>
            <a:ext cx="2071578" cy="265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290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522" y="3405499"/>
            <a:ext cx="1643997" cy="16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77242" y="76200"/>
            <a:ext cx="4909558" cy="1066800"/>
          </a:xfrm>
        </p:spPr>
        <p:txBody>
          <a:bodyPr>
            <a:normAutofit/>
          </a:bodyPr>
          <a:lstStyle/>
          <a:p>
            <a:r>
              <a:rPr lang="en-US" b="1" dirty="0" smtClean="0"/>
              <a:t>Chlorinated Solvents: </a:t>
            </a:r>
            <a:r>
              <a:rPr lang="en-US" dirty="0" smtClean="0"/>
              <a:t/>
            </a:r>
            <a:br>
              <a:rPr lang="en-US" dirty="0" smtClean="0"/>
            </a:br>
            <a:endParaRPr lang="en-US" sz="2200" dirty="0"/>
          </a:p>
        </p:txBody>
      </p:sp>
      <p:sp>
        <p:nvSpPr>
          <p:cNvPr id="6" name="Content Placeholder 5"/>
          <p:cNvSpPr>
            <a:spLocks noGrp="1"/>
          </p:cNvSpPr>
          <p:nvPr>
            <p:ph idx="1"/>
          </p:nvPr>
        </p:nvSpPr>
        <p:spPr>
          <a:xfrm>
            <a:off x="457200" y="897308"/>
            <a:ext cx="8229600" cy="5677228"/>
          </a:xfrm>
        </p:spPr>
        <p:txBody>
          <a:bodyPr>
            <a:normAutofit fontScale="92500"/>
          </a:bodyPr>
          <a:lstStyle/>
          <a:p>
            <a:pPr marL="0" indent="0">
              <a:buNone/>
            </a:pPr>
            <a:r>
              <a:rPr lang="en-US" u="sng" dirty="0"/>
              <a:t>Includes Chloroform and Methylene Chloride (MC</a:t>
            </a:r>
            <a:r>
              <a:rPr lang="en-US" u="sng" dirty="0" smtClean="0"/>
              <a:t>)</a:t>
            </a:r>
          </a:p>
          <a:p>
            <a:r>
              <a:rPr lang="en-US" dirty="0" smtClean="0"/>
              <a:t>Causes dizziness, fatigue, headache &amp; nausea</a:t>
            </a:r>
          </a:p>
          <a:p>
            <a:r>
              <a:rPr lang="en-US" dirty="0" smtClean="0"/>
              <a:t>Irritating to skin and eyes - </a:t>
            </a:r>
            <a:r>
              <a:rPr lang="en-US" dirty="0" err="1"/>
              <a:t>c</a:t>
            </a:r>
            <a:r>
              <a:rPr lang="en-US" dirty="0" err="1" smtClean="0"/>
              <a:t>hloracne</a:t>
            </a:r>
            <a:endParaRPr lang="en-US" dirty="0" smtClean="0"/>
          </a:p>
          <a:p>
            <a:r>
              <a:rPr lang="en-US" dirty="0" smtClean="0"/>
              <a:t>Possible human carcinogen</a:t>
            </a:r>
          </a:p>
          <a:p>
            <a:r>
              <a:rPr lang="en-US" dirty="0" smtClean="0"/>
              <a:t>Not combustible, but if burned can create toxic gases (HCL and phosgene) </a:t>
            </a:r>
          </a:p>
          <a:p>
            <a:pPr marL="0" indent="0">
              <a:buNone/>
            </a:pPr>
            <a:r>
              <a:rPr lang="en-US" u="sng" dirty="0" smtClean="0"/>
              <a:t>Poor warning properties</a:t>
            </a:r>
          </a:p>
          <a:p>
            <a:r>
              <a:rPr lang="en-US" dirty="0" smtClean="0"/>
              <a:t>MC: OSHA  PEL= 25 ppm, TLV=10,               odor threshold=135ppm</a:t>
            </a:r>
          </a:p>
          <a:p>
            <a:r>
              <a:rPr lang="en-US" dirty="0" smtClean="0"/>
              <a:t>Chloroform: OSHA PEL=50 ppm, </a:t>
            </a:r>
            <a:r>
              <a:rPr lang="en-US" dirty="0"/>
              <a:t>TLV=25, </a:t>
            </a:r>
            <a:r>
              <a:rPr lang="en-US" dirty="0" smtClean="0"/>
              <a:t>     odor threshold=150ppm</a:t>
            </a:r>
            <a:endParaRPr lang="en-US" dirty="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617198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236" y="1850299"/>
            <a:ext cx="1615564" cy="161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6" y="803304"/>
            <a:ext cx="1606609" cy="160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409772" y="53411"/>
            <a:ext cx="5658028" cy="905309"/>
          </a:xfrm>
        </p:spPr>
        <p:txBody>
          <a:bodyPr/>
          <a:lstStyle/>
          <a:p>
            <a:r>
              <a:rPr lang="en-US" b="1" dirty="0" smtClean="0"/>
              <a:t>Other  Commonly Used Toxics</a:t>
            </a:r>
            <a:endParaRPr lang="en-US" b="1" dirty="0"/>
          </a:p>
        </p:txBody>
      </p:sp>
      <p:sp>
        <p:nvSpPr>
          <p:cNvPr id="3" name="Content Placeholder 2"/>
          <p:cNvSpPr>
            <a:spLocks noGrp="1"/>
          </p:cNvSpPr>
          <p:nvPr>
            <p:ph idx="1"/>
          </p:nvPr>
        </p:nvSpPr>
        <p:spPr>
          <a:xfrm>
            <a:off x="152400" y="803305"/>
            <a:ext cx="8534400" cy="5890727"/>
          </a:xfrm>
        </p:spPr>
        <p:txBody>
          <a:bodyPr>
            <a:normAutofit fontScale="77500" lnSpcReduction="20000"/>
          </a:bodyPr>
          <a:lstStyle/>
          <a:p>
            <a:r>
              <a:rPr lang="en-US" dirty="0" smtClean="0"/>
              <a:t>Formaldehyde &amp; Formalin</a:t>
            </a:r>
          </a:p>
          <a:p>
            <a:pPr lvl="1"/>
            <a:r>
              <a:rPr lang="en-US" dirty="0" smtClean="0"/>
              <a:t>Highly irritating gas (dissolved in water)</a:t>
            </a:r>
          </a:p>
          <a:p>
            <a:pPr lvl="1"/>
            <a:r>
              <a:rPr lang="en-US" dirty="0" smtClean="0"/>
              <a:t>Human Carcinogen (throat)</a:t>
            </a:r>
          </a:p>
          <a:p>
            <a:pPr lvl="1"/>
            <a:r>
              <a:rPr lang="en-US" dirty="0" smtClean="0"/>
              <a:t>OSHA limit of 0.75ppm PEL &amp; 2ppm STEL </a:t>
            </a:r>
          </a:p>
          <a:p>
            <a:pPr marL="411480" lvl="1" indent="0">
              <a:buNone/>
            </a:pPr>
            <a:endParaRPr lang="en-US" sz="1400" dirty="0" smtClean="0"/>
          </a:p>
          <a:p>
            <a:r>
              <a:rPr lang="en-US" dirty="0" smtClean="0"/>
              <a:t>Sodium </a:t>
            </a:r>
            <a:r>
              <a:rPr lang="en-US" dirty="0" err="1" smtClean="0"/>
              <a:t>Azide</a:t>
            </a:r>
            <a:endParaRPr lang="en-US" dirty="0" smtClean="0"/>
          </a:p>
          <a:p>
            <a:pPr lvl="1"/>
            <a:r>
              <a:rPr lang="en-US" dirty="0" smtClean="0"/>
              <a:t>Highly toxic – effects CNS and brain</a:t>
            </a:r>
          </a:p>
          <a:p>
            <a:pPr lvl="1"/>
            <a:r>
              <a:rPr lang="en-US" dirty="0" smtClean="0"/>
              <a:t>In water forms </a:t>
            </a:r>
            <a:r>
              <a:rPr lang="en-US" dirty="0" err="1" smtClean="0"/>
              <a:t>Hydrazoic</a:t>
            </a:r>
            <a:r>
              <a:rPr lang="en-US" dirty="0" smtClean="0"/>
              <a:t> acid – Inhalation hazard</a:t>
            </a:r>
          </a:p>
          <a:p>
            <a:pPr lvl="1"/>
            <a:r>
              <a:rPr lang="en-US" dirty="0" smtClean="0"/>
              <a:t>Explosion hazard (reaction with CH2Cl2)</a:t>
            </a:r>
          </a:p>
          <a:p>
            <a:pPr lvl="0">
              <a:buClr>
                <a:srgbClr val="A04DA3"/>
              </a:buClr>
            </a:pPr>
            <a:endParaRPr lang="en-US" sz="2400" dirty="0" smtClean="0">
              <a:solidFill>
                <a:prstClr val="black"/>
              </a:solidFill>
            </a:endParaRPr>
          </a:p>
          <a:p>
            <a:pPr lvl="0"/>
            <a:r>
              <a:rPr lang="en-US" sz="3100" dirty="0" smtClean="0">
                <a:solidFill>
                  <a:prstClr val="black"/>
                </a:solidFill>
              </a:rPr>
              <a:t>Ethidium </a:t>
            </a:r>
            <a:r>
              <a:rPr lang="en-US" sz="3100" dirty="0">
                <a:solidFill>
                  <a:prstClr val="black"/>
                </a:solidFill>
              </a:rPr>
              <a:t>Bromide</a:t>
            </a:r>
          </a:p>
          <a:p>
            <a:pPr lvl="1">
              <a:buClr>
                <a:srgbClr val="438086"/>
              </a:buClr>
            </a:pPr>
            <a:r>
              <a:rPr lang="en-US" dirty="0"/>
              <a:t>Strong Mutagen</a:t>
            </a:r>
          </a:p>
          <a:p>
            <a:pPr lvl="1">
              <a:buClr>
                <a:srgbClr val="438086"/>
              </a:buClr>
            </a:pPr>
            <a:r>
              <a:rPr lang="en-US" dirty="0"/>
              <a:t>Irritant</a:t>
            </a:r>
          </a:p>
          <a:p>
            <a:pPr marL="411480" lvl="1" indent="0">
              <a:buNone/>
            </a:pPr>
            <a:endParaRPr lang="en-US" sz="1500" dirty="0" smtClean="0"/>
          </a:p>
          <a:p>
            <a:r>
              <a:rPr lang="en-US" dirty="0" smtClean="0"/>
              <a:t>Phenol</a:t>
            </a:r>
          </a:p>
          <a:p>
            <a:pPr lvl="1"/>
            <a:r>
              <a:rPr lang="en-US" dirty="0" smtClean="0"/>
              <a:t>Very toxic by skin absorption (fatal)</a:t>
            </a:r>
          </a:p>
          <a:p>
            <a:pPr lvl="1"/>
            <a:r>
              <a:rPr lang="en-US" dirty="0" smtClean="0"/>
              <a:t>Damage to CNS, Liver and kidneys</a:t>
            </a:r>
          </a:p>
          <a:p>
            <a:pPr lvl="1"/>
            <a:r>
              <a:rPr lang="en-US" dirty="0" smtClean="0"/>
              <a:t>Causes severe burns – may not be felt immediately</a:t>
            </a:r>
          </a:p>
          <a:p>
            <a:pPr lvl="1"/>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848" y="3536534"/>
            <a:ext cx="2559248" cy="191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25872" y="5462379"/>
            <a:ext cx="2743200" cy="400110"/>
          </a:xfrm>
          <a:prstGeom prst="rect">
            <a:avLst/>
          </a:prstGeom>
          <a:noFill/>
        </p:spPr>
        <p:txBody>
          <a:bodyPr wrap="square" rtlCol="0">
            <a:spAutoFit/>
          </a:bodyPr>
          <a:lstStyle/>
          <a:p>
            <a:r>
              <a:rPr lang="en-US" sz="1000" dirty="0"/>
              <a:t>It sounds like a possible culprit may have been </a:t>
            </a:r>
            <a:r>
              <a:rPr lang="en-US" sz="1000" dirty="0" err="1"/>
              <a:t>hydrazoic</a:t>
            </a:r>
            <a:r>
              <a:rPr lang="en-US" sz="1000" dirty="0"/>
              <a:t> acid.</a:t>
            </a:r>
          </a:p>
        </p:txBody>
      </p:sp>
    </p:spTree>
    <p:extLst>
      <p:ext uri="{BB962C8B-B14F-4D97-AF65-F5344CB8AC3E}">
        <p14:creationId xmlns:p14="http://schemas.microsoft.com/office/powerpoint/2010/main" val="476927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0546" y="88307"/>
            <a:ext cx="4038600" cy="685800"/>
          </a:xfrm>
        </p:spPr>
        <p:txBody>
          <a:bodyPr>
            <a:normAutofit/>
          </a:bodyPr>
          <a:lstStyle/>
          <a:p>
            <a:r>
              <a:rPr lang="en-US" b="1" dirty="0" smtClean="0"/>
              <a:t>Piranha</a:t>
            </a:r>
            <a:endParaRPr lang="en-US" b="1" dirty="0"/>
          </a:p>
        </p:txBody>
      </p:sp>
      <p:sp>
        <p:nvSpPr>
          <p:cNvPr id="3" name="Content Placeholder 2"/>
          <p:cNvSpPr>
            <a:spLocks noGrp="1"/>
          </p:cNvSpPr>
          <p:nvPr>
            <p:ph idx="1"/>
          </p:nvPr>
        </p:nvSpPr>
        <p:spPr>
          <a:xfrm>
            <a:off x="304800" y="774107"/>
            <a:ext cx="8610600" cy="5554366"/>
          </a:xfrm>
        </p:spPr>
        <p:txBody>
          <a:bodyPr>
            <a:normAutofit fontScale="92500" lnSpcReduction="20000"/>
          </a:bodyPr>
          <a:lstStyle/>
          <a:p>
            <a:r>
              <a:rPr lang="en-US" dirty="0" smtClean="0"/>
              <a:t>Also known as SPM (Sulfuric Peroxide Mix)</a:t>
            </a:r>
          </a:p>
          <a:p>
            <a:r>
              <a:rPr lang="en-US" dirty="0" smtClean="0"/>
              <a:t>Piranha is a solution of </a:t>
            </a:r>
            <a:r>
              <a:rPr lang="en-US" dirty="0"/>
              <a:t>sulfuric acid </a:t>
            </a:r>
            <a:r>
              <a:rPr lang="en-US" dirty="0" smtClean="0"/>
              <a:t>and hydrogen peroxide used for cleaning wafers</a:t>
            </a:r>
          </a:p>
          <a:p>
            <a:r>
              <a:rPr lang="en-US" dirty="0" smtClean="0"/>
              <a:t>Piranha is corrosive</a:t>
            </a:r>
          </a:p>
          <a:p>
            <a:pPr lvl="1"/>
            <a:r>
              <a:rPr lang="en-US" dirty="0" smtClean="0"/>
              <a:t>Required PPE:  Acid gloves, face shield,                          goggles, sleeves/apron or impermeable</a:t>
            </a:r>
          </a:p>
          <a:p>
            <a:pPr marL="457200" lvl="1" indent="0">
              <a:buNone/>
            </a:pPr>
            <a:r>
              <a:rPr lang="en-US" dirty="0"/>
              <a:t>	</a:t>
            </a:r>
            <a:r>
              <a:rPr lang="en-US" dirty="0" smtClean="0"/>
              <a:t>coat</a:t>
            </a:r>
          </a:p>
          <a:p>
            <a:r>
              <a:rPr lang="en-US" dirty="0" smtClean="0"/>
              <a:t>Reaction is exothermic</a:t>
            </a:r>
          </a:p>
          <a:p>
            <a:endParaRPr lang="en-US" sz="1300" dirty="0" smtClean="0"/>
          </a:p>
          <a:p>
            <a:r>
              <a:rPr lang="en-US" dirty="0" smtClean="0"/>
              <a:t>Disposal requirements: </a:t>
            </a:r>
          </a:p>
          <a:p>
            <a:pPr lvl="1"/>
            <a:r>
              <a:rPr lang="en-US" dirty="0" smtClean="0"/>
              <a:t>Cool solution for </a:t>
            </a:r>
            <a:r>
              <a:rPr lang="en-US" b="1" i="1" dirty="0" smtClean="0"/>
              <a:t>at least </a:t>
            </a:r>
            <a:r>
              <a:rPr lang="en-US" dirty="0"/>
              <a:t>1 </a:t>
            </a:r>
            <a:r>
              <a:rPr lang="en-US" dirty="0" smtClean="0"/>
              <a:t>hour</a:t>
            </a:r>
          </a:p>
          <a:p>
            <a:pPr lvl="1"/>
            <a:r>
              <a:rPr lang="en-US" dirty="0" smtClean="0"/>
              <a:t>Put in </a:t>
            </a:r>
            <a:r>
              <a:rPr lang="en-US" dirty="0"/>
              <a:t>a high density plastic </a:t>
            </a:r>
            <a:r>
              <a:rPr lang="en-US" dirty="0" smtClean="0"/>
              <a:t>jug </a:t>
            </a:r>
          </a:p>
          <a:p>
            <a:pPr marL="411480" lvl="1" indent="0">
              <a:buNone/>
            </a:pPr>
            <a:r>
              <a:rPr lang="en-US" dirty="0"/>
              <a:t> </a:t>
            </a:r>
            <a:r>
              <a:rPr lang="en-US" dirty="0" smtClean="0"/>
              <a:t>  with vented </a:t>
            </a:r>
            <a:r>
              <a:rPr lang="en-US" dirty="0"/>
              <a:t>cap. </a:t>
            </a:r>
            <a:endParaRPr lang="en-US" dirty="0" smtClean="0"/>
          </a:p>
          <a:p>
            <a:pPr lvl="1"/>
            <a:r>
              <a:rPr lang="en-US" dirty="0" err="1" smtClean="0"/>
              <a:t>Haz</a:t>
            </a:r>
            <a:r>
              <a:rPr lang="en-US" dirty="0" smtClean="0"/>
              <a:t> Waste Label: corrosive                                                      &amp; reactive</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668225"/>
            <a:ext cx="1585245" cy="15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64" t="11592" r="17647" b="25015"/>
          <a:stretch/>
        </p:blipFill>
        <p:spPr bwMode="auto">
          <a:xfrm>
            <a:off x="5441640" y="3505200"/>
            <a:ext cx="3783499" cy="273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ultiply 3"/>
          <p:cNvSpPr/>
          <p:nvPr/>
        </p:nvSpPr>
        <p:spPr>
          <a:xfrm>
            <a:off x="6451593" y="4233335"/>
            <a:ext cx="152400" cy="228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593" y="4919135"/>
            <a:ext cx="1460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373" y="4671485"/>
            <a:ext cx="1460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375393" y="4919135"/>
            <a:ext cx="457200" cy="17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67400" y="5486400"/>
            <a:ext cx="1887537" cy="261610"/>
          </a:xfrm>
          <a:prstGeom prst="rect">
            <a:avLst/>
          </a:prstGeom>
          <a:noFill/>
        </p:spPr>
        <p:txBody>
          <a:bodyPr wrap="square" rtlCol="0">
            <a:spAutoFit/>
          </a:bodyPr>
          <a:lstStyle/>
          <a:p>
            <a:r>
              <a:rPr lang="en-US" sz="1100" b="1" dirty="0" smtClean="0"/>
              <a:t>Piranha</a:t>
            </a:r>
            <a:endParaRPr lang="en-US" sz="1100" b="1" dirty="0"/>
          </a:p>
        </p:txBody>
      </p:sp>
      <p:sp>
        <p:nvSpPr>
          <p:cNvPr id="7" name="TextBox 6"/>
          <p:cNvSpPr txBox="1"/>
          <p:nvPr/>
        </p:nvSpPr>
        <p:spPr>
          <a:xfrm>
            <a:off x="7010400" y="5082118"/>
            <a:ext cx="744537" cy="261610"/>
          </a:xfrm>
          <a:prstGeom prst="rect">
            <a:avLst/>
          </a:prstGeom>
          <a:noFill/>
        </p:spPr>
        <p:txBody>
          <a:bodyPr wrap="square" rtlCol="0">
            <a:spAutoFit/>
          </a:bodyPr>
          <a:lstStyle/>
          <a:p>
            <a:r>
              <a:rPr lang="en-US" sz="1100" b="1" dirty="0" smtClean="0"/>
              <a:t>Date</a:t>
            </a:r>
            <a:endParaRPr lang="en-US" sz="1100" b="1" dirty="0"/>
          </a:p>
        </p:txBody>
      </p:sp>
      <p:sp>
        <p:nvSpPr>
          <p:cNvPr id="8" name="TextBox 7"/>
          <p:cNvSpPr txBox="1"/>
          <p:nvPr/>
        </p:nvSpPr>
        <p:spPr>
          <a:xfrm>
            <a:off x="6400800" y="5212923"/>
            <a:ext cx="685800" cy="261610"/>
          </a:xfrm>
          <a:prstGeom prst="rect">
            <a:avLst/>
          </a:prstGeom>
          <a:noFill/>
        </p:spPr>
        <p:txBody>
          <a:bodyPr wrap="square" rtlCol="0">
            <a:spAutoFit/>
          </a:bodyPr>
          <a:lstStyle/>
          <a:p>
            <a:r>
              <a:rPr lang="en-US" sz="1100" dirty="0" smtClean="0"/>
              <a:t>Name</a:t>
            </a:r>
            <a:endParaRPr lang="en-US" sz="1100" dirty="0"/>
          </a:p>
        </p:txBody>
      </p:sp>
    </p:spTree>
    <p:extLst>
      <p:ext uri="{BB962C8B-B14F-4D97-AF65-F5344CB8AC3E}">
        <p14:creationId xmlns:p14="http://schemas.microsoft.com/office/powerpoint/2010/main" val="8858566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794" y="3561"/>
            <a:ext cx="4713006" cy="838200"/>
          </a:xfrm>
        </p:spPr>
        <p:txBody>
          <a:bodyPr/>
          <a:lstStyle/>
          <a:p>
            <a:r>
              <a:rPr lang="en-US" b="1" dirty="0" smtClean="0"/>
              <a:t>Additional Safety Training</a:t>
            </a:r>
            <a:endParaRPr lang="en-US" b="1" dirty="0"/>
          </a:p>
        </p:txBody>
      </p:sp>
      <p:sp>
        <p:nvSpPr>
          <p:cNvPr id="3" name="Content Placeholder 2"/>
          <p:cNvSpPr>
            <a:spLocks noGrp="1"/>
          </p:cNvSpPr>
          <p:nvPr>
            <p:ph idx="1"/>
          </p:nvPr>
        </p:nvSpPr>
        <p:spPr>
          <a:xfrm>
            <a:off x="457200" y="841761"/>
            <a:ext cx="8229600" cy="5328303"/>
          </a:xfrm>
        </p:spPr>
        <p:txBody>
          <a:bodyPr>
            <a:normAutofit fontScale="92500" lnSpcReduction="20000"/>
          </a:bodyPr>
          <a:lstStyle/>
          <a:p>
            <a:pPr marL="0" indent="0">
              <a:buNone/>
            </a:pPr>
            <a:r>
              <a:rPr lang="en-US" dirty="0" smtClean="0"/>
              <a:t>Based upon your duties in the lab: </a:t>
            </a:r>
          </a:p>
          <a:p>
            <a:r>
              <a:rPr lang="en-US" dirty="0" smtClean="0"/>
              <a:t>*Arsenic - Online</a:t>
            </a:r>
          </a:p>
          <a:p>
            <a:r>
              <a:rPr lang="en-US" dirty="0" smtClean="0"/>
              <a:t>Biosafety and *Bloodborne Pathogens-  Online via CITI</a:t>
            </a:r>
          </a:p>
          <a:p>
            <a:r>
              <a:rPr lang="en-US" dirty="0" smtClean="0"/>
              <a:t>Compressed gas cylinder - Online</a:t>
            </a:r>
          </a:p>
          <a:p>
            <a:r>
              <a:rPr lang="en-US" dirty="0" smtClean="0"/>
              <a:t>Cryogens - Online</a:t>
            </a:r>
          </a:p>
          <a:p>
            <a:r>
              <a:rPr lang="en-US" dirty="0" smtClean="0"/>
              <a:t>*Radiation – Online or in-class</a:t>
            </a:r>
          </a:p>
          <a:p>
            <a:r>
              <a:rPr lang="en-US" dirty="0" smtClean="0"/>
              <a:t>*Lasers (Class 3b or 4) – Online</a:t>
            </a:r>
          </a:p>
          <a:p>
            <a:r>
              <a:rPr lang="en-US" dirty="0" smtClean="0"/>
              <a:t>*Hazardous Waste - Online</a:t>
            </a:r>
          </a:p>
          <a:p>
            <a:endParaRPr lang="en-US" sz="1300" dirty="0"/>
          </a:p>
          <a:p>
            <a:pPr marL="109728" indent="0">
              <a:buNone/>
            </a:pPr>
            <a:r>
              <a:rPr lang="en-US" dirty="0" smtClean="0"/>
              <a:t>Additional training may be provided by Academic Engineering Support Group </a:t>
            </a:r>
          </a:p>
          <a:p>
            <a:pPr marL="109728" indent="0">
              <a:buNone/>
            </a:pPr>
            <a:endParaRPr lang="en-US" sz="1300" dirty="0" smtClean="0"/>
          </a:p>
          <a:p>
            <a:pPr marL="109728" indent="0">
              <a:buNone/>
            </a:pPr>
            <a:r>
              <a:rPr lang="en-US" dirty="0" smtClean="0"/>
              <a:t>* Required annually</a:t>
            </a:r>
            <a:endParaRPr lang="en-US" dirty="0"/>
          </a:p>
        </p:txBody>
      </p:sp>
    </p:spTree>
    <p:extLst>
      <p:ext uri="{BB962C8B-B14F-4D97-AF65-F5344CB8AC3E}">
        <p14:creationId xmlns:p14="http://schemas.microsoft.com/office/powerpoint/2010/main" val="2352921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0037"/>
          </a:xfrm>
        </p:spPr>
        <p:txBody>
          <a:bodyPr/>
          <a:lstStyle/>
          <a:p>
            <a:r>
              <a:rPr lang="en-US" b="1" dirty="0" smtClean="0"/>
              <a:t>EHS Intranet Page</a:t>
            </a:r>
            <a:endParaRPr lang="en-US" b="1" dirty="0"/>
          </a:p>
        </p:txBody>
      </p:sp>
      <p:sp>
        <p:nvSpPr>
          <p:cNvPr id="3" name="Content Placeholder 2"/>
          <p:cNvSpPr>
            <a:spLocks noGrp="1"/>
          </p:cNvSpPr>
          <p:nvPr>
            <p:ph idx="1"/>
          </p:nvPr>
        </p:nvSpPr>
        <p:spPr>
          <a:xfrm>
            <a:off x="304800" y="934576"/>
            <a:ext cx="8229600" cy="5050536"/>
          </a:xfrm>
        </p:spPr>
        <p:txBody>
          <a:bodyPr>
            <a:normAutofit/>
          </a:bodyPr>
          <a:lstStyle/>
          <a:p>
            <a:pPr marL="109728" indent="0">
              <a:buNone/>
            </a:pPr>
            <a:endParaRPr lang="en-US" dirty="0" smtClean="0"/>
          </a:p>
          <a:p>
            <a:pPr marL="109728" indent="0">
              <a:buNone/>
            </a:pPr>
            <a:endParaRPr lang="en-US" sz="1800" dirty="0" smtClean="0"/>
          </a:p>
          <a:p>
            <a:pPr marL="109728" indent="0">
              <a:buNone/>
            </a:pPr>
            <a:endParaRPr lang="en-US" sz="1800" dirty="0"/>
          </a:p>
          <a:p>
            <a:pPr marL="109728" indent="0">
              <a:buNone/>
            </a:pPr>
            <a:endParaRPr lang="en-US" sz="1800" dirty="0" smtClean="0"/>
          </a:p>
          <a:p>
            <a:pPr marL="109728" indent="0">
              <a:buNone/>
            </a:pPr>
            <a:r>
              <a:rPr lang="en-US" sz="1800" dirty="0" smtClean="0"/>
              <a:t>Request a </a:t>
            </a:r>
          </a:p>
          <a:p>
            <a:pPr marL="109728" indent="0">
              <a:buNone/>
            </a:pPr>
            <a:r>
              <a:rPr lang="en-US" sz="1800" dirty="0" smtClean="0"/>
              <a:t>Chemical</a:t>
            </a:r>
          </a:p>
          <a:p>
            <a:pPr marL="109728" indent="0">
              <a:buNone/>
            </a:pPr>
            <a:endParaRPr lang="en-US" sz="1800" dirty="0"/>
          </a:p>
          <a:p>
            <a:pPr marL="109728" indent="0">
              <a:buNone/>
            </a:pPr>
            <a:endParaRPr lang="en-US" sz="1800" dirty="0" smtClean="0"/>
          </a:p>
          <a:p>
            <a:pPr marL="109728" indent="0">
              <a:buNone/>
            </a:pPr>
            <a:r>
              <a:rPr lang="en-US" sz="1800" dirty="0" smtClean="0"/>
              <a:t>Online </a:t>
            </a:r>
          </a:p>
          <a:p>
            <a:pPr marL="109728" indent="0">
              <a:buNone/>
            </a:pPr>
            <a:r>
              <a:rPr lang="en-US" sz="1800" dirty="0" smtClean="0"/>
              <a:t>Training</a:t>
            </a:r>
          </a:p>
          <a:p>
            <a:pPr marL="109728" indent="0">
              <a:buNone/>
            </a:pPr>
            <a:endParaRPr lang="en-US" sz="1800" dirty="0" smtClean="0"/>
          </a:p>
          <a:p>
            <a:pPr marL="109728" indent="0">
              <a:buNone/>
            </a:pPr>
            <a:r>
              <a:rPr lang="en-US" sz="1800" dirty="0" smtClean="0"/>
              <a:t>Send an </a:t>
            </a:r>
          </a:p>
          <a:p>
            <a:pPr marL="109728" indent="0">
              <a:buNone/>
            </a:pPr>
            <a:r>
              <a:rPr lang="en-US" sz="1800" dirty="0" smtClean="0"/>
              <a:t>e-mail</a:t>
            </a:r>
            <a:endParaRPr lang="en-US" sz="18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 r="251" b="21208"/>
          <a:stretch/>
        </p:blipFill>
        <p:spPr bwMode="auto">
          <a:xfrm>
            <a:off x="2609642" y="1542056"/>
            <a:ext cx="6248400" cy="408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552700" y="4251973"/>
            <a:ext cx="769775" cy="133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67200" y="2333706"/>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86883" y="5380488"/>
            <a:ext cx="685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624983" y="4006283"/>
            <a:ext cx="1295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555335" y="2819400"/>
            <a:ext cx="1264065" cy="11526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4" idx="2"/>
          </p:cNvCxnSpPr>
          <p:nvPr/>
        </p:nvCxnSpPr>
        <p:spPr>
          <a:xfrm>
            <a:off x="1307507" y="4183607"/>
            <a:ext cx="1245193" cy="135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2"/>
          </p:cNvCxnSpPr>
          <p:nvPr/>
        </p:nvCxnSpPr>
        <p:spPr>
          <a:xfrm>
            <a:off x="1307507" y="5084748"/>
            <a:ext cx="1279376" cy="41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002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p:txBody>
          <a:bodyPr>
            <a:normAutofit/>
          </a:bodyPr>
          <a:lstStyle/>
          <a:p>
            <a:r>
              <a:rPr lang="en-US" dirty="0"/>
              <a:t>EHS Dept. and Policies</a:t>
            </a:r>
          </a:p>
          <a:p>
            <a:r>
              <a:rPr lang="en-US" dirty="0"/>
              <a:t>YOUR Principle Investigator</a:t>
            </a:r>
          </a:p>
          <a:p>
            <a:r>
              <a:rPr lang="en-US" dirty="0"/>
              <a:t>Lab Specific Chemical Hygiene Plan (in Lab)</a:t>
            </a:r>
          </a:p>
          <a:p>
            <a:r>
              <a:rPr lang="en-US" u="sng" dirty="0"/>
              <a:t>Prudent Practices in the Laboratory</a:t>
            </a:r>
            <a:r>
              <a:rPr lang="en-US" dirty="0"/>
              <a:t> (National Research Council</a:t>
            </a:r>
            <a:r>
              <a:rPr lang="en-US" dirty="0" smtClean="0"/>
              <a:t>) </a:t>
            </a:r>
            <a:r>
              <a:rPr lang="en-US" u="sng" dirty="0">
                <a:hlinkClick r:id="rId2"/>
              </a:rPr>
              <a:t>http://nap.edu/12654</a:t>
            </a:r>
            <a:endParaRPr lang="en-US" dirty="0"/>
          </a:p>
          <a:p>
            <a:r>
              <a:rPr lang="en-US" u="sng" dirty="0"/>
              <a:t>Hazardous Chemical Handbook</a:t>
            </a:r>
          </a:p>
          <a:p>
            <a:r>
              <a:rPr lang="en-US" u="sng" dirty="0"/>
              <a:t>Biosafety in Microbiological and Biomedical Laboratories 5</a:t>
            </a:r>
            <a:r>
              <a:rPr lang="en-US" u="sng" baseline="30000" dirty="0"/>
              <a:t>th</a:t>
            </a:r>
            <a:r>
              <a:rPr lang="en-US" u="sng" dirty="0"/>
              <a:t> Edition </a:t>
            </a:r>
            <a:r>
              <a:rPr lang="en-US" dirty="0"/>
              <a:t>(CDC) </a:t>
            </a:r>
            <a:endParaRPr lang="en-US" u="sng" dirty="0"/>
          </a:p>
          <a:p>
            <a:r>
              <a:rPr lang="en-US" u="sng" smtClean="0"/>
              <a:t>CRC </a:t>
            </a:r>
            <a:r>
              <a:rPr lang="en-US" u="sng" dirty="0"/>
              <a:t>Handbook of Lab Safety 5</a:t>
            </a:r>
            <a:r>
              <a:rPr lang="en-US" u="sng" baseline="30000" dirty="0"/>
              <a:t>th</a:t>
            </a:r>
            <a:r>
              <a:rPr lang="en-US" u="sng" dirty="0"/>
              <a:t> Edition</a:t>
            </a:r>
          </a:p>
          <a:p>
            <a:endParaRPr lang="en-US" dirty="0"/>
          </a:p>
        </p:txBody>
      </p:sp>
    </p:spTree>
    <p:extLst>
      <p:ext uri="{BB962C8B-B14F-4D97-AF65-F5344CB8AC3E}">
        <p14:creationId xmlns:p14="http://schemas.microsoft.com/office/powerpoint/2010/main" val="777541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a:t>
            </a:r>
            <a:endParaRPr lang="en-US" dirty="0"/>
          </a:p>
        </p:txBody>
      </p:sp>
      <p:sp>
        <p:nvSpPr>
          <p:cNvPr id="3" name="Content Placeholder 2"/>
          <p:cNvSpPr>
            <a:spLocks noGrp="1"/>
          </p:cNvSpPr>
          <p:nvPr>
            <p:ph idx="1"/>
          </p:nvPr>
        </p:nvSpPr>
        <p:spPr/>
        <p:txBody>
          <a:bodyPr>
            <a:normAutofit lnSpcReduction="10000"/>
          </a:bodyPr>
          <a:lstStyle/>
          <a:p>
            <a:r>
              <a:rPr lang="en-US" dirty="0" smtClean="0"/>
              <a:t>SUNY Poly is committed to providing you a safe working environment</a:t>
            </a:r>
          </a:p>
          <a:p>
            <a:r>
              <a:rPr lang="en-US" dirty="0" smtClean="0"/>
              <a:t>You are a key player in this effort</a:t>
            </a:r>
          </a:p>
          <a:p>
            <a:r>
              <a:rPr lang="en-US" dirty="0" smtClean="0"/>
              <a:t>All individuals on-site are expected to share this commitment</a:t>
            </a:r>
          </a:p>
          <a:p>
            <a:r>
              <a:rPr lang="en-US" dirty="0" smtClean="0"/>
              <a:t>Each of us must comply with safety and environmental laws and SUNY Poly safety requirements</a:t>
            </a:r>
          </a:p>
          <a:p>
            <a:r>
              <a:rPr lang="en-US" dirty="0" smtClean="0"/>
              <a:t>Thank you in advance for your support and efforts toward environmental, health and safety at SUNY Poly and in the laboratory</a:t>
            </a:r>
            <a:endParaRPr lang="en-US" dirty="0"/>
          </a:p>
        </p:txBody>
      </p:sp>
    </p:spTree>
    <p:extLst>
      <p:ext uri="{BB962C8B-B14F-4D97-AF65-F5344CB8AC3E}">
        <p14:creationId xmlns:p14="http://schemas.microsoft.com/office/powerpoint/2010/main" val="66201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458"/>
          <a:stretch/>
        </p:blipFill>
        <p:spPr bwMode="auto">
          <a:xfrm>
            <a:off x="468831" y="724905"/>
            <a:ext cx="4154444" cy="236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82295" y="0"/>
            <a:ext cx="5248305" cy="1066800"/>
          </a:xfrm>
        </p:spPr>
        <p:txBody>
          <a:bodyPr/>
          <a:lstStyle/>
          <a:p>
            <a:r>
              <a:rPr lang="en-US" b="1" dirty="0" smtClean="0"/>
              <a:t> Case </a:t>
            </a:r>
            <a:r>
              <a:rPr lang="en-US" b="1" dirty="0"/>
              <a:t>Study: UCLA Fatality</a:t>
            </a:r>
          </a:p>
        </p:txBody>
      </p:sp>
      <p:sp>
        <p:nvSpPr>
          <p:cNvPr id="3" name="Content Placeholder 2"/>
          <p:cNvSpPr>
            <a:spLocks noGrp="1"/>
          </p:cNvSpPr>
          <p:nvPr>
            <p:ph idx="1"/>
          </p:nvPr>
        </p:nvSpPr>
        <p:spPr>
          <a:xfrm>
            <a:off x="202250" y="803305"/>
            <a:ext cx="8847745" cy="6521835"/>
          </a:xfrm>
        </p:spPr>
        <p:txBody>
          <a:bodyPr>
            <a:normAutofit/>
          </a:bodyPr>
          <a:lstStyle/>
          <a:p>
            <a:pPr marL="0" indent="0">
              <a:buNone/>
            </a:pPr>
            <a:r>
              <a:rPr lang="en-US" sz="2300" dirty="0" smtClean="0"/>
              <a:t>										</a:t>
            </a:r>
            <a:r>
              <a:rPr lang="en-US" sz="2300" b="1" dirty="0" smtClean="0"/>
              <a:t>Sheri </a:t>
            </a:r>
            <a:r>
              <a:rPr lang="en-US" sz="2300" b="1" dirty="0" err="1" smtClean="0"/>
              <a:t>Sanghi</a:t>
            </a:r>
            <a:endParaRPr lang="en-US" sz="2300" b="1" dirty="0" smtClean="0"/>
          </a:p>
          <a:p>
            <a:pPr marL="0" indent="0">
              <a:buNone/>
            </a:pPr>
            <a:r>
              <a:rPr lang="en-US" sz="2300" b="1" dirty="0"/>
              <a:t>	</a:t>
            </a:r>
            <a:r>
              <a:rPr lang="en-US" sz="2300" b="1" dirty="0" smtClean="0"/>
              <a:t>									UCLA Research Associate</a:t>
            </a:r>
          </a:p>
          <a:p>
            <a:pPr marL="0" indent="0">
              <a:buNone/>
            </a:pPr>
            <a:endParaRPr lang="en-US" sz="2300" dirty="0"/>
          </a:p>
          <a:p>
            <a:pPr marL="0" indent="0">
              <a:buNone/>
            </a:pPr>
            <a:endParaRPr lang="en-US" sz="2300" dirty="0" smtClean="0"/>
          </a:p>
          <a:p>
            <a:endParaRPr lang="en-US" sz="2300" dirty="0" smtClean="0"/>
          </a:p>
          <a:p>
            <a:endParaRPr lang="en-US" sz="2300" dirty="0" smtClean="0"/>
          </a:p>
          <a:p>
            <a:r>
              <a:rPr lang="en-US" sz="2300" dirty="0" smtClean="0"/>
              <a:t>On </a:t>
            </a:r>
            <a:r>
              <a:rPr lang="en-US" sz="2300" dirty="0"/>
              <a:t>Dec. 29, 2008 </a:t>
            </a:r>
            <a:r>
              <a:rPr lang="en-US" sz="2300" dirty="0" smtClean="0"/>
              <a:t>was working with </a:t>
            </a:r>
            <a:r>
              <a:rPr lang="en-US" sz="2300" dirty="0"/>
              <a:t>a </a:t>
            </a:r>
            <a:r>
              <a:rPr lang="en-US" sz="2300" dirty="0" smtClean="0"/>
              <a:t>pyrophoric chemical. </a:t>
            </a:r>
          </a:p>
          <a:p>
            <a:r>
              <a:rPr lang="en-US" sz="2300" dirty="0" smtClean="0"/>
              <a:t>The material spilled and ignited </a:t>
            </a:r>
          </a:p>
          <a:p>
            <a:r>
              <a:rPr lang="en-US" sz="2300" dirty="0"/>
              <a:t>She received 3rd degree burns to 50% of her body </a:t>
            </a:r>
          </a:p>
          <a:p>
            <a:pPr lvl="1"/>
            <a:r>
              <a:rPr lang="en-US" sz="1900" dirty="0" smtClean="0"/>
              <a:t>She was not </a:t>
            </a:r>
            <a:r>
              <a:rPr lang="en-US" sz="1900" dirty="0"/>
              <a:t>wearing a lab </a:t>
            </a:r>
            <a:r>
              <a:rPr lang="en-US" sz="1900" dirty="0" smtClean="0"/>
              <a:t>coat. </a:t>
            </a:r>
          </a:p>
          <a:p>
            <a:pPr lvl="1"/>
            <a:r>
              <a:rPr lang="en-US" sz="1900" dirty="0" smtClean="0"/>
              <a:t>Her </a:t>
            </a:r>
            <a:r>
              <a:rPr lang="en-US" sz="1900" dirty="0"/>
              <a:t>polyester sweater burst into flames</a:t>
            </a:r>
          </a:p>
          <a:p>
            <a:pPr lvl="1"/>
            <a:r>
              <a:rPr lang="en-US" sz="1900" dirty="0" smtClean="0"/>
              <a:t>Coworker didn’t bring her </a:t>
            </a:r>
            <a:r>
              <a:rPr lang="en-US" sz="1900" dirty="0"/>
              <a:t>to the safety shower</a:t>
            </a:r>
          </a:p>
          <a:p>
            <a:pPr lvl="1"/>
            <a:r>
              <a:rPr lang="en-US" sz="1900" dirty="0" smtClean="0"/>
              <a:t>Sheri </a:t>
            </a:r>
            <a:r>
              <a:rPr lang="en-US" sz="1900" dirty="0"/>
              <a:t>died 18 days </a:t>
            </a:r>
            <a:r>
              <a:rPr lang="en-US" sz="1900" dirty="0" smtClean="0"/>
              <a:t>later</a:t>
            </a:r>
            <a:endParaRPr lang="en-US" sz="1900" dirty="0"/>
          </a:p>
          <a:p>
            <a:r>
              <a:rPr lang="en-US" sz="2300" dirty="0" smtClean="0"/>
              <a:t>Sheri was not told </a:t>
            </a:r>
            <a:r>
              <a:rPr lang="en-US" sz="2300" dirty="0"/>
              <a:t>she had to wear a lab coat </a:t>
            </a:r>
            <a:r>
              <a:rPr lang="en-US" sz="2300" dirty="0" smtClean="0"/>
              <a:t>(flame resistant)</a:t>
            </a:r>
            <a:endParaRPr lang="en-US" sz="2300" dirty="0"/>
          </a:p>
          <a:p>
            <a:pPr marL="0" indent="0">
              <a:buNone/>
            </a:pPr>
            <a:endParaRPr lang="en-US" dirty="0"/>
          </a:p>
        </p:txBody>
      </p:sp>
    </p:spTree>
    <p:extLst>
      <p:ext uri="{BB962C8B-B14F-4D97-AF65-F5344CB8AC3E}">
        <p14:creationId xmlns:p14="http://schemas.microsoft.com/office/powerpoint/2010/main" val="1026733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438" y="0"/>
            <a:ext cx="4759362" cy="1066800"/>
          </a:xfrm>
        </p:spPr>
        <p:txBody>
          <a:bodyPr/>
          <a:lstStyle/>
          <a:p>
            <a:r>
              <a:rPr lang="en-US" b="1" dirty="0" smtClean="0"/>
              <a:t>Obtaining Chemicals</a:t>
            </a:r>
            <a:endParaRPr lang="en-US" b="1" dirty="0"/>
          </a:p>
        </p:txBody>
      </p:sp>
      <p:sp>
        <p:nvSpPr>
          <p:cNvPr id="3" name="Content Placeholder 2"/>
          <p:cNvSpPr>
            <a:spLocks noGrp="1"/>
          </p:cNvSpPr>
          <p:nvPr>
            <p:ph idx="1"/>
          </p:nvPr>
        </p:nvSpPr>
        <p:spPr>
          <a:xfrm>
            <a:off x="129092" y="840173"/>
            <a:ext cx="6809590" cy="5703167"/>
          </a:xfrm>
        </p:spPr>
        <p:txBody>
          <a:bodyPr>
            <a:normAutofit/>
          </a:bodyPr>
          <a:lstStyle/>
          <a:p>
            <a:r>
              <a:rPr lang="en-US" dirty="0" smtClean="0"/>
              <a:t>Approved Chemical List</a:t>
            </a:r>
          </a:p>
          <a:p>
            <a:pPr lvl="1"/>
            <a:r>
              <a:rPr lang="en-US" dirty="0" smtClean="0"/>
              <a:t>On EHS Intranet Site</a:t>
            </a:r>
          </a:p>
          <a:p>
            <a:pPr lvl="1"/>
            <a:r>
              <a:rPr lang="en-US" dirty="0" smtClean="0"/>
              <a:t>Use the HazMin Database</a:t>
            </a:r>
          </a:p>
          <a:p>
            <a:r>
              <a:rPr lang="en-US" dirty="0" smtClean="0"/>
              <a:t>Chemical Approval Process</a:t>
            </a:r>
          </a:p>
          <a:p>
            <a:pPr lvl="1"/>
            <a:r>
              <a:rPr lang="en-US" dirty="0" smtClean="0"/>
              <a:t>Must obtain an SDS (Safety Data Sheet)</a:t>
            </a:r>
          </a:p>
          <a:p>
            <a:pPr lvl="1"/>
            <a:r>
              <a:rPr lang="en-US" dirty="0" smtClean="0"/>
              <a:t>Fill out HazMin request form and </a:t>
            </a:r>
          </a:p>
          <a:p>
            <a:pPr marL="457200" lvl="1" indent="0">
              <a:buNone/>
            </a:pPr>
            <a:r>
              <a:rPr lang="en-US" dirty="0" smtClean="0"/>
              <a:t>	submit with SDS to EHS</a:t>
            </a:r>
          </a:p>
          <a:p>
            <a:pPr lvl="1"/>
            <a:r>
              <a:rPr lang="en-US" dirty="0" smtClean="0"/>
              <a:t>If material is hazardous may require that an SOP be developed</a:t>
            </a:r>
          </a:p>
          <a:p>
            <a:pPr lvl="1"/>
            <a:r>
              <a:rPr lang="en-US" dirty="0" smtClean="0"/>
              <a:t>Once approved, you can order the chemical</a:t>
            </a:r>
          </a:p>
          <a:p>
            <a:pPr marL="457200" lvl="1" indent="0">
              <a:buNone/>
            </a:pP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679" b="16492"/>
          <a:stretch/>
        </p:blipFill>
        <p:spPr bwMode="auto">
          <a:xfrm>
            <a:off x="6386297" y="1066800"/>
            <a:ext cx="2499394" cy="385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476104" y="3277496"/>
            <a:ext cx="1096849"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4572000" y="1810785"/>
            <a:ext cx="1904104" cy="158101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009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 (SDSs) </a:t>
            </a:r>
            <a:endParaRPr lang="en-US" dirty="0"/>
          </a:p>
        </p:txBody>
      </p:sp>
      <p:sp>
        <p:nvSpPr>
          <p:cNvPr id="4" name="Rectangle 3"/>
          <p:cNvSpPr/>
          <p:nvPr/>
        </p:nvSpPr>
        <p:spPr>
          <a:xfrm>
            <a:off x="473336" y="1043493"/>
            <a:ext cx="8003690" cy="3970318"/>
          </a:xfrm>
          <a:prstGeom prst="rect">
            <a:avLst/>
          </a:prstGeom>
        </p:spPr>
        <p:txBody>
          <a:bodyPr wrap="square">
            <a:spAutoFit/>
          </a:bodyPr>
          <a:lstStyle/>
          <a:p>
            <a:r>
              <a:rPr lang="en-US" sz="2800" dirty="0">
                <a:latin typeface="Helvetica" panose="020B0604020202020204" pitchFamily="34" charset="0"/>
                <a:cs typeface="Helvetica" panose="020B0604020202020204" pitchFamily="34" charset="0"/>
              </a:rPr>
              <a:t>SDS’s contain safety information including: </a:t>
            </a:r>
          </a:p>
          <a:p>
            <a:pPr marL="914400" lvl="1"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Physical/chemical properties (pH, flash point, etc</a:t>
            </a:r>
            <a:r>
              <a:rPr lang="en-US" sz="2800" dirty="0" smtClean="0">
                <a:latin typeface="Helvetica" panose="020B0604020202020204" pitchFamily="34" charset="0"/>
                <a:cs typeface="Helvetica" panose="020B0604020202020204" pitchFamily="34" charset="0"/>
              </a:rPr>
              <a:t>.)</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Toxicity and incompatibility data</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Storage </a:t>
            </a:r>
            <a:r>
              <a:rPr lang="en-US" sz="2800" dirty="0">
                <a:latin typeface="Helvetica" panose="020B0604020202020204" pitchFamily="34" charset="0"/>
                <a:cs typeface="Helvetica" panose="020B0604020202020204" pitchFamily="34" charset="0"/>
              </a:rPr>
              <a:t>and shipping </a:t>
            </a:r>
            <a:r>
              <a:rPr lang="en-US" sz="2800" dirty="0" smtClean="0">
                <a:latin typeface="Helvetica" panose="020B0604020202020204" pitchFamily="34" charset="0"/>
                <a:cs typeface="Helvetica" panose="020B0604020202020204" pitchFamily="34" charset="0"/>
              </a:rPr>
              <a:t>requirements</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Required PPE</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Emergency response procedures</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NFPA Codes</a:t>
            </a:r>
          </a:p>
          <a:p>
            <a:pPr marL="914400" lvl="1"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GHS pictograms</a:t>
            </a:r>
            <a:endParaRPr 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91696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5562" y="43030"/>
            <a:ext cx="4817437" cy="852544"/>
          </a:xfrm>
        </p:spPr>
        <p:txBody>
          <a:bodyPr/>
          <a:lstStyle/>
          <a:p>
            <a:r>
              <a:rPr lang="en-US" dirty="0" smtClean="0"/>
              <a:t>Chemical Labels</a:t>
            </a:r>
            <a:endParaRPr lang="en-US" dirty="0"/>
          </a:p>
        </p:txBody>
      </p:sp>
      <p:sp>
        <p:nvSpPr>
          <p:cNvPr id="3" name="Content Placeholder 2"/>
          <p:cNvSpPr>
            <a:spLocks noGrp="1"/>
          </p:cNvSpPr>
          <p:nvPr>
            <p:ph idx="1"/>
          </p:nvPr>
        </p:nvSpPr>
        <p:spPr>
          <a:xfrm>
            <a:off x="457200" y="1524000"/>
            <a:ext cx="8229600" cy="4706112"/>
          </a:xfrm>
        </p:spPr>
        <p:txBody>
          <a:bodyPr/>
          <a:lstStyle/>
          <a:p>
            <a:r>
              <a:rPr lang="en-US" dirty="0" smtClean="0"/>
              <a:t>Chemicals from suppliers must be labeled</a:t>
            </a:r>
          </a:p>
          <a:p>
            <a:r>
              <a:rPr lang="en-US" dirty="0" smtClean="0"/>
              <a:t>Do not remove or deface mfg. labels</a:t>
            </a:r>
          </a:p>
          <a:p>
            <a:r>
              <a:rPr lang="en-US" dirty="0" smtClean="0"/>
              <a:t>Secondary containers must be labeled with chemical name and hazard warning</a:t>
            </a:r>
          </a:p>
          <a:p>
            <a:r>
              <a:rPr lang="en-US" dirty="0" smtClean="0"/>
              <a:t>May use: NFPA or GHS label</a:t>
            </a:r>
          </a:p>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240" y="4419600"/>
            <a:ext cx="278732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855" y="3626095"/>
            <a:ext cx="2083099" cy="2708030"/>
          </a:xfrm>
          <a:prstGeom prst="rect">
            <a:avLst/>
          </a:prstGeom>
        </p:spPr>
      </p:pic>
    </p:spTree>
    <p:extLst>
      <p:ext uri="{BB962C8B-B14F-4D97-AF65-F5344CB8AC3E}">
        <p14:creationId xmlns:p14="http://schemas.microsoft.com/office/powerpoint/2010/main" val="1097704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6687" y="133574"/>
            <a:ext cx="5610113" cy="791584"/>
          </a:xfrm>
        </p:spPr>
        <p:txBody>
          <a:bodyPr>
            <a:normAutofit fontScale="90000"/>
          </a:bodyPr>
          <a:lstStyle/>
          <a:p>
            <a:r>
              <a:rPr lang="en-US" b="1" dirty="0" smtClean="0"/>
              <a:t> </a:t>
            </a:r>
            <a:r>
              <a:rPr lang="en-US" dirty="0" smtClean="0"/>
              <a:t/>
            </a:r>
            <a:br>
              <a:rPr lang="en-US" dirty="0" smtClean="0"/>
            </a:br>
            <a:r>
              <a:rPr lang="en-US" sz="3100" dirty="0" smtClean="0"/>
              <a:t>Chemical Hygiene Plan (CHP) (CHP)</a:t>
            </a:r>
            <a:endParaRPr lang="en-US" sz="3100" dirty="0"/>
          </a:p>
        </p:txBody>
      </p:sp>
      <p:sp>
        <p:nvSpPr>
          <p:cNvPr id="3" name="Content Placeholder 2"/>
          <p:cNvSpPr>
            <a:spLocks noGrp="1"/>
          </p:cNvSpPr>
          <p:nvPr>
            <p:ph idx="1"/>
          </p:nvPr>
        </p:nvSpPr>
        <p:spPr>
          <a:xfrm>
            <a:off x="457200" y="925158"/>
            <a:ext cx="8229600" cy="5856642"/>
          </a:xfrm>
        </p:spPr>
        <p:txBody>
          <a:bodyPr>
            <a:normAutofit/>
          </a:bodyPr>
          <a:lstStyle/>
          <a:p>
            <a:r>
              <a:rPr lang="en-US" dirty="0" smtClean="0"/>
              <a:t>EHS-00082 Policy for Chemical Hygiene Plan</a:t>
            </a:r>
          </a:p>
          <a:p>
            <a:r>
              <a:rPr lang="en-US" dirty="0" smtClean="0"/>
              <a:t>Complies with OSHA Std. 29CFR1910.1450 – available on Intranet</a:t>
            </a:r>
          </a:p>
          <a:p>
            <a:r>
              <a:rPr lang="en-US" dirty="0" smtClean="0"/>
              <a:t>Guidance on storage and handling of chemicals in laboratories</a:t>
            </a:r>
          </a:p>
          <a:p>
            <a:r>
              <a:rPr lang="en-US" dirty="0" smtClean="0"/>
              <a:t>If rated 3 or greater in NFPA the material is a HPM (Hazardous Process Material) and may require a lab specific SOP (Standard Operating Procedure) </a:t>
            </a:r>
          </a:p>
          <a:p>
            <a:endParaRPr lang="en-US" dirty="0" smtClean="0"/>
          </a:p>
          <a:p>
            <a:endParaRPr lang="en-US" dirty="0"/>
          </a:p>
        </p:txBody>
      </p:sp>
    </p:spTree>
    <p:extLst>
      <p:ext uri="{BB962C8B-B14F-4D97-AF65-F5344CB8AC3E}">
        <p14:creationId xmlns:p14="http://schemas.microsoft.com/office/powerpoint/2010/main" val="925075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2838</Words>
  <Application>Microsoft Office PowerPoint</Application>
  <PresentationFormat>On-screen Show (4:3)</PresentationFormat>
  <Paragraphs>515</Paragraphs>
  <Slides>46</Slides>
  <Notes>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Laboratory Safety</vt:lpstr>
      <vt:lpstr> EHS Policy Statement</vt:lpstr>
      <vt:lpstr>Employee Responsibilities</vt:lpstr>
      <vt:lpstr>Hazards in Laboratories</vt:lpstr>
      <vt:lpstr> Case Study: UCLA Fatality</vt:lpstr>
      <vt:lpstr>Obtaining Chemicals</vt:lpstr>
      <vt:lpstr>Safety Data Sheets (SDSs) </vt:lpstr>
      <vt:lpstr>Chemical Labels</vt:lpstr>
      <vt:lpstr>  Chemical Hygiene Plan (CHP) (CHP)</vt:lpstr>
      <vt:lpstr>Good Laboratory Practice</vt:lpstr>
      <vt:lpstr>Good Laboratory Practice</vt:lpstr>
      <vt:lpstr>Good Laboratory Practice </vt:lpstr>
      <vt:lpstr>PowerPoint Presentation</vt:lpstr>
      <vt:lpstr>Good Laboratory Practice s</vt:lpstr>
      <vt:lpstr>Good Laboratory Practice </vt:lpstr>
      <vt:lpstr>PPE - Eye and Face Protection </vt:lpstr>
      <vt:lpstr>Good Laboratory Practice</vt:lpstr>
      <vt:lpstr>Good Laboratory Practice </vt:lpstr>
      <vt:lpstr>Good Laboratory Practice </vt:lpstr>
      <vt:lpstr>Emergency Procedures</vt:lpstr>
      <vt:lpstr>Emergency Procedures </vt:lpstr>
      <vt:lpstr>Emergency Procedures </vt:lpstr>
      <vt:lpstr>Emergency Procedures</vt:lpstr>
      <vt:lpstr>Waste Disposal </vt:lpstr>
      <vt:lpstr>Hazardous Waste </vt:lpstr>
      <vt:lpstr>Other Waste </vt:lpstr>
      <vt:lpstr>Satellite Accumulation Area</vt:lpstr>
      <vt:lpstr>Hazardous Chemicals </vt:lpstr>
      <vt:lpstr>Work Alone Policy</vt:lpstr>
      <vt:lpstr>Flammables</vt:lpstr>
      <vt:lpstr>Pyrophoric or Water Reactive Chemicals</vt:lpstr>
      <vt:lpstr>Corrosives</vt:lpstr>
      <vt:lpstr>Hydrofluoric Acid (HF)</vt:lpstr>
      <vt:lpstr>Tetra Methyl Ammonium Hydroxide (TMAH)</vt:lpstr>
      <vt:lpstr>Peroxide Formers </vt:lpstr>
      <vt:lpstr>Oxidizers </vt:lpstr>
      <vt:lpstr>Toxics</vt:lpstr>
      <vt:lpstr>Indicators of Toxicity</vt:lpstr>
      <vt:lpstr>Heavy Metals </vt:lpstr>
      <vt:lpstr>Chlorinated Solvents:  </vt:lpstr>
      <vt:lpstr>Other  Commonly Used Toxics</vt:lpstr>
      <vt:lpstr>Piranha</vt:lpstr>
      <vt:lpstr>Additional Safety Training</vt:lpstr>
      <vt:lpstr>EHS Intranet Page</vt:lpstr>
      <vt:lpstr>Additional Resources</vt:lpstr>
      <vt:lpstr>Close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Haacker</dc:creator>
  <cp:lastModifiedBy>Gelting, Kenneth</cp:lastModifiedBy>
  <cp:revision>68</cp:revision>
  <dcterms:created xsi:type="dcterms:W3CDTF">2015-04-23T18:18:58Z</dcterms:created>
  <dcterms:modified xsi:type="dcterms:W3CDTF">2017-10-09T16:00:17Z</dcterms:modified>
</cp:coreProperties>
</file>